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78" r:id="rId3"/>
    <p:sldId id="257" r:id="rId4"/>
    <p:sldId id="277" r:id="rId5"/>
    <p:sldId id="302" r:id="rId6"/>
    <p:sldId id="279" r:id="rId7"/>
    <p:sldId id="304" r:id="rId8"/>
    <p:sldId id="301" r:id="rId9"/>
    <p:sldId id="315" r:id="rId10"/>
    <p:sldId id="281" r:id="rId11"/>
    <p:sldId id="280" r:id="rId12"/>
    <p:sldId id="282" r:id="rId13"/>
    <p:sldId id="316" r:id="rId14"/>
    <p:sldId id="284" r:id="rId15"/>
    <p:sldId id="283" r:id="rId16"/>
    <p:sldId id="285" r:id="rId17"/>
    <p:sldId id="288" r:id="rId18"/>
    <p:sldId id="299" r:id="rId19"/>
    <p:sldId id="312" r:id="rId20"/>
    <p:sldId id="290" r:id="rId21"/>
    <p:sldId id="300" r:id="rId22"/>
    <p:sldId id="291" r:id="rId23"/>
    <p:sldId id="297" r:id="rId24"/>
    <p:sldId id="298" r:id="rId25"/>
    <p:sldId id="293" r:id="rId26"/>
    <p:sldId id="294" r:id="rId27"/>
    <p:sldId id="296" r:id="rId28"/>
    <p:sldId id="306" r:id="rId29"/>
    <p:sldId id="307" r:id="rId30"/>
    <p:sldId id="308" r:id="rId31"/>
    <p:sldId id="309" r:id="rId32"/>
    <p:sldId id="310" r:id="rId33"/>
    <p:sldId id="258" r:id="rId34"/>
    <p:sldId id="259" r:id="rId35"/>
    <p:sldId id="260" r:id="rId36"/>
    <p:sldId id="261" r:id="rId37"/>
    <p:sldId id="262" r:id="rId38"/>
    <p:sldId id="263" r:id="rId39"/>
    <p:sldId id="264" r:id="rId40"/>
    <p:sldId id="265" r:id="rId41"/>
    <p:sldId id="266" r:id="rId42"/>
    <p:sldId id="267" r:id="rId43"/>
    <p:sldId id="268" r:id="rId44"/>
    <p:sldId id="305" r:id="rId45"/>
    <p:sldId id="269" r:id="rId46"/>
    <p:sldId id="271" r:id="rId47"/>
    <p:sldId id="270" r:id="rId48"/>
    <p:sldId id="272" r:id="rId49"/>
    <p:sldId id="273" r:id="rId50"/>
    <p:sldId id="274" r:id="rId51"/>
    <p:sldId id="275" r:id="rId52"/>
    <p:sldId id="314" r:id="rId53"/>
    <p:sldId id="311" r:id="rId5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81D1"/>
    <a:srgbClr val="171717"/>
    <a:srgbClr val="16A53F"/>
    <a:srgbClr val="000000"/>
    <a:srgbClr val="197AFF"/>
    <a:srgbClr val="E66826"/>
    <a:srgbClr val="FAFAFA"/>
    <a:srgbClr val="4372F5"/>
    <a:srgbClr val="4371F2"/>
    <a:srgbClr val="355B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22"/>
    <p:restoredTop sz="67720"/>
  </p:normalViewPr>
  <p:slideViewPr>
    <p:cSldViewPr snapToGrid="0" snapToObjects="1">
      <p:cViewPr varScale="1">
        <p:scale>
          <a:sx n="83" d="100"/>
          <a:sy n="83" d="100"/>
        </p:scale>
        <p:origin x="12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BF31CA-6712-6B4F-B0D1-12112FAA2258}" type="datetimeFigureOut">
              <a:rPr kumimoji="1" lang="zh-CN" altLang="en-US" smtClean="0"/>
              <a:t>2019/3/24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E754CE-90F8-1740-891E-DB5D69D634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3267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自我介绍</a:t>
            </a:r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题目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754CE-90F8-1740-891E-DB5D69D63461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19717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【</a:t>
            </a:r>
            <a:r>
              <a:rPr kumimoji="1" lang="zh-CN" altLang="en-US"/>
              <a:t>念</a:t>
            </a:r>
            <a:r>
              <a:rPr kumimoji="1" lang="en-US" altLang="zh-CN"/>
              <a:t>ppt】</a:t>
            </a:r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接下来我们看一下“代码复用性”</a:t>
            </a:r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754CE-90F8-1740-891E-DB5D69D63461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5883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代码的复用性，大家很熟悉，“优秀的程序员从来不会复制黏贴，需要用两遍的方法就会抽象出来”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但是，还是想说，复用并非无代价，而且代价往往还很高。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可复用的东西，小到函数，大到框架，一定是从诸多应用场景中抽取出来的，换句话说，一定要先有场景，在场景达到一定数量一定复杂度之后才能抽象出来可复用的部分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一开始就追求完美的复用性没什么意义，浪费时间不说，更可能假象的场景根本就不存在，或者实际情况超过想象。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我们不能完全没有设计，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ctrl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ctrl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一把梭子就写代码，但是又不能陷入过度设计的陷阱。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代码的复用应该根据实际情况来定。接下来是第二点：单一职责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下一页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】</a:t>
            </a:r>
          </a:p>
          <a:p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jizcase</a:t>
            </a:r>
            <a:endParaRPr lang="zh-CN" alt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/>
            </a:b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754CE-90F8-1740-891E-DB5D69D63461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3989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一个类（或者大到模块，小到方法）承担的职责越多，它被复用的可能性越小，</a:t>
            </a:r>
          </a:p>
          <a:p>
            <a:pPr latinLnBrk="1"/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而且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如果一个类承担的职责过多，就相当于将这些职责耦合在一起，</a:t>
            </a:r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需要复用的代码，一定是只干一件事的代码。</a:t>
            </a:r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同时，有利于代码的测试，有利于代码的</a:t>
            </a:r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debug</a:t>
            </a:r>
          </a:p>
          <a:p>
            <a:pPr latinLnBrk="1"/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754CE-90F8-1740-891E-DB5D69D63461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05143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左边推荐，每一个方法只负责一件事情</a:t>
            </a:r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右边不推荐，所有的事情都推挤在一个函数里面</a:t>
            </a:r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接下来，讲一下本次活动中代码复用的两种方式</a:t>
            </a:r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下一页</a:t>
            </a:r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】</a:t>
            </a:r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754CE-90F8-1740-891E-DB5D69D63461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52915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代码复用是大的方面，大家有更好的做法，可以相互交流。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我在这次活动中，对代码复用性的时间，通过两种方式，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念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ppt,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左边是，右边是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】</a:t>
            </a:r>
          </a:p>
          <a:p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理由：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可复用代码中，和本次业务关联比较紧密的，可以的通过类的继承，写成父类的公有方法，子类控制器通过继承这些方法，从而实现复用。比如说，检查活动时间是否过期的方法，这个方法和这次活动关联是比较紧密的，可能只适用于该活动。可能到了下一个项目，该方法就不用了，抽成单独的工具库意义不大。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还有一类代码，是和业务无关的，可以单独抽出来，写成一个库，比如说，连接和使用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数据库的方法，这类方法可能本次开发会使用，也可能下次开发其他项目中会用到，所以，单独抽出工具库，可以为其他的项目提供支持。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接下来，会详细的介绍一下，这两种方式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/>
            </a:b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754CE-90F8-1740-891E-DB5D69D63461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5350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第一种是通过类的继承来实现复用。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在后端中，会源源不断的收到前端的请求，这些不同的请求对应不同的控制器，不同的控制器，其实就是不同的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文件。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念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ppt,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不同对应不同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】</a:t>
            </a:r>
          </a:p>
          <a:p>
            <a:endParaRPr lang="zh-CN" alt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但是不同控制器中，会使用一些相同的方法，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念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右边方框，比如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】</a:t>
            </a:r>
          </a:p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这些公用的方法如果每个文件都复制粘贴一遍，太不优雅了。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念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ppt,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继承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】</a:t>
            </a:r>
            <a:endParaRPr lang="zh-CN" alt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/>
              <a:t>接下来：复用的第二种方法</a:t>
            </a:r>
          </a:p>
          <a:p>
            <a:endParaRPr kumimoji="1" lang="zh-CN" altLang="en-US"/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754CE-90F8-1740-891E-DB5D69D63461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0368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单独抽出工具库的代码，是工具性代码，耦合度低。抽成单独的库的好处是，在其他项目中也可以支持。比如说</a:t>
            </a:r>
            <a:r>
              <a:rPr kumimoji="1" lang="en-US" altLang="zh-CN"/>
              <a:t>【</a:t>
            </a:r>
            <a:r>
              <a:rPr kumimoji="1" lang="zh-CN" altLang="en-US"/>
              <a:t>念</a:t>
            </a:r>
            <a:r>
              <a:rPr kumimoji="1" lang="en-US" altLang="zh-CN"/>
              <a:t>ppt】</a:t>
            </a:r>
          </a:p>
          <a:p>
            <a:endParaRPr kumimoji="1" lang="en-US" altLang="zh-CN"/>
          </a:p>
          <a:p>
            <a:r>
              <a:rPr kumimoji="1" lang="zh-CN" altLang="en-US"/>
              <a:t>目前讲了后端开发的大体流程：建表？接口？复用？接下来，高并发的性能优化</a:t>
            </a:r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754CE-90F8-1740-891E-DB5D69D63461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8334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【</a:t>
            </a:r>
            <a:r>
              <a:rPr kumimoji="1" lang="zh-CN" altLang="en-US"/>
              <a:t>念</a:t>
            </a:r>
            <a:r>
              <a:rPr kumimoji="1" lang="en-US" altLang="zh-CN"/>
              <a:t>ppt,</a:t>
            </a:r>
            <a:r>
              <a:rPr kumimoji="1" lang="zh-CN" altLang="en-US"/>
              <a:t>措施</a:t>
            </a:r>
            <a:r>
              <a:rPr kumimoji="1" lang="en-US" altLang="zh-CN"/>
              <a:t>】</a:t>
            </a:r>
          </a:p>
          <a:p>
            <a:endParaRPr kumimoji="1" lang="en-US" altLang="zh-CN"/>
          </a:p>
          <a:p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754CE-90F8-1740-891E-DB5D69D63461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23887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原因：团队排行榜页面介绍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团队排行榜页面数据分两步</a:t>
            </a:r>
            <a:r>
              <a:rPr kumimoji="1" lang="en-US" altLang="zh-CN"/>
              <a:t>【</a:t>
            </a:r>
            <a:r>
              <a:rPr kumimoji="1" lang="zh-CN" altLang="en-US"/>
              <a:t>念</a:t>
            </a:r>
            <a:r>
              <a:rPr kumimoji="1" lang="en-US" altLang="zh-CN"/>
              <a:t>ppt】</a:t>
            </a:r>
          </a:p>
          <a:p>
            <a:endParaRPr kumimoji="1" lang="en-US" altLang="zh-CN"/>
          </a:p>
          <a:p>
            <a:r>
              <a:rPr kumimoji="1" lang="zh-CN" altLang="en-US"/>
              <a:t>请求量会非常大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力钧建议我们使用</a:t>
            </a:r>
            <a:r>
              <a:rPr kumimoji="1" lang="en-US" altLang="zh-CN"/>
              <a:t>redis</a:t>
            </a:r>
          </a:p>
          <a:p>
            <a:endParaRPr kumimoji="1" lang="en-US" altLang="zh-CN"/>
          </a:p>
          <a:p>
            <a:r>
              <a:rPr kumimoji="1" lang="zh-CN" altLang="en-US"/>
              <a:t>那么，</a:t>
            </a:r>
            <a:r>
              <a:rPr kumimoji="1" lang="en-US" altLang="zh-CN"/>
              <a:t>redis</a:t>
            </a:r>
            <a:r>
              <a:rPr kumimoji="1" lang="zh-CN" altLang="en-US"/>
              <a:t>是什么呢？</a:t>
            </a:r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754CE-90F8-1740-891E-DB5D69D63461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74825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【</a:t>
            </a:r>
            <a:r>
              <a:rPr kumimoji="1" lang="zh-CN" altLang="en-US"/>
              <a:t>念</a:t>
            </a:r>
            <a:r>
              <a:rPr kumimoji="1" lang="en-US" altLang="zh-CN"/>
              <a:t>ppt】</a:t>
            </a:r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 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key-value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型的数据库，可以想成是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中的一个对象，对象有属性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zh-CN" altLang="e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可以对应到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zh-CN" altLang="e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/>
              <a:t>接下来，第二种优化的方法：异步操作的优化</a:t>
            </a:r>
            <a:r>
              <a:rPr kumimoji="1" lang="en-US" altLang="zh-CN"/>
              <a:t>【</a:t>
            </a:r>
            <a:r>
              <a:rPr kumimoji="1" lang="zh-CN" altLang="en-US"/>
              <a:t>下一页</a:t>
            </a:r>
            <a:r>
              <a:rPr kumimoji="1" lang="en-US" altLang="zh-CN"/>
              <a:t>】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754CE-90F8-1740-891E-DB5D69D63461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7216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故事的起源 半个月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当时我们计划 </a:t>
            </a:r>
            <a:r>
              <a:rPr kumimoji="1" lang="en-US" altLang="zh-CN"/>
              <a:t>flpber</a:t>
            </a:r>
          </a:p>
          <a:p>
            <a:endParaRPr kumimoji="1" lang="en-US" altLang="zh-CN"/>
          </a:p>
          <a:p>
            <a:r>
              <a:rPr kumimoji="1" lang="zh-CN" altLang="en-US"/>
              <a:t>但是，</a:t>
            </a:r>
            <a:r>
              <a:rPr kumimoji="1" lang="en-US" altLang="zh-CN"/>
              <a:t>php</a:t>
            </a:r>
          </a:p>
          <a:p>
            <a:endParaRPr kumimoji="1" lang="en-US" altLang="zh-CN"/>
          </a:p>
          <a:p>
            <a:r>
              <a:rPr kumimoji="1" lang="zh-CN" altLang="en-US"/>
              <a:t>第一次使用</a:t>
            </a:r>
            <a:r>
              <a:rPr kumimoji="1" lang="en-US" altLang="zh-CN"/>
              <a:t>node,</a:t>
            </a:r>
            <a:r>
              <a:rPr kumimoji="1" lang="zh-CN" altLang="en-US"/>
              <a:t> 第一次后端，采坑填坑，自身也学习到，成长了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/>
              <a:t>【ppt</a:t>
            </a:r>
            <a:r>
              <a:rPr kumimoji="1" lang="zh-CN" altLang="en-US"/>
              <a:t>上讲数据</a:t>
            </a:r>
            <a:r>
              <a:rPr kumimoji="1" lang="en-US" altLang="zh-CN"/>
              <a:t>】</a:t>
            </a:r>
          </a:p>
          <a:p>
            <a:endParaRPr kumimoji="1" lang="en-US" altLang="zh-CN"/>
          </a:p>
          <a:p>
            <a:pPr marL="228600" indent="-228600">
              <a:buAutoNum type="arabicPeriod"/>
            </a:pPr>
            <a:r>
              <a:rPr kumimoji="1" lang="zh-CN" altLang="en-US"/>
              <a:t>临时活动超出预期</a:t>
            </a:r>
            <a:endParaRPr kumimoji="1" lang="en-US" altLang="zh-CN"/>
          </a:p>
          <a:p>
            <a:pPr marL="228600" indent="-228600">
              <a:buAutoNum type="arabicPeriod"/>
            </a:pPr>
            <a:r>
              <a:rPr kumimoji="1" lang="zh-CN" altLang="en-US"/>
              <a:t>第一次使用</a:t>
            </a:r>
            <a:r>
              <a:rPr kumimoji="1" lang="en-US" altLang="zh-CN"/>
              <a:t>node</a:t>
            </a:r>
            <a:r>
              <a:rPr kumimoji="1" lang="zh-CN" altLang="en-US"/>
              <a:t>开发，无质量问题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经过这次</a:t>
            </a:r>
            <a:r>
              <a:rPr kumimoji="1" lang="en-US" altLang="zh-CN"/>
              <a:t>node</a:t>
            </a:r>
            <a:r>
              <a:rPr kumimoji="1" lang="zh-CN" altLang="en-US"/>
              <a:t>开发体验，我个人，新世界，心路历程， 新手轻拍</a:t>
            </a:r>
            <a:r>
              <a:rPr kumimoji="1" lang="en-US" altLang="zh-CN"/>
              <a:t>【</a:t>
            </a:r>
            <a:r>
              <a:rPr kumimoji="1" lang="zh-CN" altLang="en-US"/>
              <a:t>下一页</a:t>
            </a:r>
            <a:r>
              <a:rPr kumimoji="1" lang="en-US" altLang="zh-CN"/>
              <a:t>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754CE-90F8-1740-891E-DB5D69D63461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04771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过去：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现在：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/>
              <a:t>redis</a:t>
            </a:r>
            <a:r>
              <a:rPr kumimoji="1" lang="zh-CN" altLang="en-US"/>
              <a:t>内存，</a:t>
            </a:r>
            <a:r>
              <a:rPr kumimoji="1" lang="en-US" altLang="zh-CN"/>
              <a:t>mysql</a:t>
            </a:r>
            <a:r>
              <a:rPr kumimoji="1" lang="zh-CN" altLang="en-US"/>
              <a:t>硬盘</a:t>
            </a:r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754CE-90F8-1740-891E-DB5D69D63461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57395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【</a:t>
            </a:r>
            <a:r>
              <a:rPr kumimoji="1" lang="zh-CN" altLang="en-US"/>
              <a:t>念</a:t>
            </a:r>
            <a:r>
              <a:rPr kumimoji="1" lang="en-US" altLang="zh-CN"/>
              <a:t>ppt</a:t>
            </a:r>
            <a:r>
              <a:rPr kumimoji="1" lang="zh-CN" altLang="en-US"/>
              <a:t>，</a:t>
            </a:r>
            <a:r>
              <a:rPr kumimoji="1" lang="en-US" altLang="zh-CN"/>
              <a:t>async/await</a:t>
            </a:r>
            <a:r>
              <a:rPr kumimoji="1" lang="zh-CN" altLang="en-US"/>
              <a:t>是一把双刃剑 </a:t>
            </a:r>
            <a:r>
              <a:rPr kumimoji="1" lang="en-US" altLang="zh-CN"/>
              <a:t>】</a:t>
            </a:r>
          </a:p>
          <a:p>
            <a:endParaRPr kumimoji="1" lang="en-US" altLang="zh-CN"/>
          </a:p>
          <a:p>
            <a:r>
              <a:rPr kumimoji="1" lang="zh-CN" altLang="en-US"/>
              <a:t>好处，爽</a:t>
            </a:r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坏处，有误区，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目前前端的项目，可能异步的地方只有异步请求，用的不多，下面来澄清误区</a:t>
            </a:r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754CE-90F8-1740-891E-DB5D69D63461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36715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await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“暂停” 像同步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真的吗？</a:t>
            </a:r>
          </a:p>
          <a:p>
            <a:br>
              <a:rPr lang="zh-CN" altLang="en-US"/>
            </a:br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754CE-90F8-1740-891E-DB5D69D63461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24659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【</a:t>
            </a:r>
            <a:r>
              <a:rPr kumimoji="1" lang="zh-CN" altLang="en-US"/>
              <a:t>念</a:t>
            </a:r>
            <a:r>
              <a:rPr kumimoji="1" lang="en-US" altLang="zh-CN"/>
              <a:t>ppt】</a:t>
            </a:r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接下来，具体的流程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754CE-90F8-1740-891E-DB5D69D63461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41552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不用担心过多的</a:t>
            </a:r>
            <a:r>
              <a:rPr kumimoji="1" lang="en-US" altLang="zh-CN"/>
              <a:t>await</a:t>
            </a:r>
            <a:r>
              <a:rPr kumimoji="1" lang="zh-CN" altLang="en-US"/>
              <a:t>会阻塞线程</a:t>
            </a:r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754CE-90F8-1740-891E-DB5D69D63461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33868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放心大胆 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await?</a:t>
            </a:r>
          </a:p>
          <a:p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不存在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真的会变慢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/>
            </a:br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754CE-90F8-1740-891E-DB5D69D63461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45557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的确不阻塞，下面会执行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内部是阻塞，下面苦苦等上面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/>
              <a:t>【</a:t>
            </a:r>
            <a:r>
              <a:rPr kumimoji="1" lang="zh-CN" altLang="en-US"/>
              <a:t>举例子</a:t>
            </a:r>
            <a:r>
              <a:rPr kumimoji="1" lang="en-US" altLang="zh-CN"/>
              <a:t>】</a:t>
            </a:r>
            <a:r>
              <a:rPr kumimoji="1" lang="zh-CN" altLang="en-US"/>
              <a:t>就像去食堂打饭，大家排成一队，只有前面的人买好了，后一个才可以上去打饭。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为了避免这样串行发请求的情况出现，我们可以采取下面的方法</a:t>
            </a:r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754CE-90F8-1740-891E-DB5D69D63461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606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异步的函数调用，如果不加</a:t>
            </a:r>
            <a:r>
              <a:rPr kumimoji="1" lang="en-US" altLang="zh-CN"/>
              <a:t>await</a:t>
            </a:r>
            <a:r>
              <a:rPr kumimoji="1" lang="zh-CN" altLang="en-US"/>
              <a:t>，就返回</a:t>
            </a:r>
            <a:r>
              <a:rPr kumimoji="1" lang="en-US" altLang="zh-CN"/>
              <a:t>promise</a:t>
            </a:r>
          </a:p>
          <a:p>
            <a:endParaRPr kumimoji="1" lang="en-US" altLang="zh-CN"/>
          </a:p>
          <a:p>
            <a:r>
              <a:rPr kumimoji="1" lang="en-US" altLang="zh-CN"/>
              <a:t>【</a:t>
            </a:r>
            <a:r>
              <a:rPr kumimoji="1" lang="zh-CN" altLang="en-US"/>
              <a:t>念</a:t>
            </a:r>
            <a:r>
              <a:rPr kumimoji="1" lang="en-US" altLang="zh-CN"/>
              <a:t>ppt】</a:t>
            </a:r>
          </a:p>
          <a:p>
            <a:endParaRPr kumimoji="1" lang="en-US" altLang="zh-CN"/>
          </a:p>
          <a:p>
            <a:r>
              <a:rPr kumimoji="1" lang="zh-CN" altLang="en-US"/>
              <a:t>那我们就要</a:t>
            </a:r>
            <a:r>
              <a:rPr kumimoji="1" lang="en-US" altLang="zh-CN"/>
              <a:t>promsise,</a:t>
            </a:r>
            <a:r>
              <a:rPr kumimoji="1" lang="zh-CN" altLang="en-US"/>
              <a:t> 不要</a:t>
            </a:r>
            <a:r>
              <a:rPr kumimoji="1" lang="en-US" altLang="zh-CN"/>
              <a:t>await,</a:t>
            </a:r>
            <a:r>
              <a:rPr kumimoji="1" lang="zh-CN" altLang="en-US"/>
              <a:t> 不要暂停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/>
              <a:t>promise.all</a:t>
            </a:r>
            <a:r>
              <a:rPr kumimoji="1" lang="zh-CN" altLang="en-US"/>
              <a:t> 去捕捉变化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耗时</a:t>
            </a:r>
            <a:r>
              <a:rPr kumimoji="1" lang="en-US" altLang="zh-CN"/>
              <a:t>100ms</a:t>
            </a:r>
            <a:r>
              <a:rPr kumimoji="1" lang="zh-CN" altLang="en-US"/>
              <a:t>，</a:t>
            </a:r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所以，</a:t>
            </a:r>
            <a:r>
              <a:rPr kumimoji="1" lang="en-US" altLang="zh-CN"/>
              <a:t>1.</a:t>
            </a:r>
            <a:r>
              <a:rPr kumimoji="1" lang="zh-CN" altLang="en-US"/>
              <a:t> 使用</a:t>
            </a:r>
            <a:r>
              <a:rPr kumimoji="1" lang="en-US" altLang="zh-CN"/>
              <a:t>redis</a:t>
            </a:r>
            <a:r>
              <a:rPr kumimoji="1" lang="zh-CN" altLang="en-US"/>
              <a:t> </a:t>
            </a:r>
            <a:r>
              <a:rPr kumimoji="1" lang="en-US" altLang="zh-CN"/>
              <a:t>2.</a:t>
            </a:r>
            <a:r>
              <a:rPr kumimoji="1" lang="zh-CN" altLang="en-US"/>
              <a:t> 异步流程的优化 </a:t>
            </a:r>
            <a:r>
              <a:rPr kumimoji="1" lang="en-US" altLang="zh-CN"/>
              <a:t>——</a:t>
            </a:r>
            <a:r>
              <a:rPr kumimoji="1" lang="zh-CN" altLang="en-US"/>
              <a:t> 高性能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接下来，我们来看下一个部分</a:t>
            </a:r>
            <a:r>
              <a:rPr kumimoji="1" lang="en-US" altLang="zh-CN"/>
              <a:t>——</a:t>
            </a:r>
            <a:r>
              <a:rPr kumimoji="1" lang="zh-CN" altLang="en-US"/>
              <a:t>防作弊</a:t>
            </a:r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754CE-90F8-1740-891E-DB5D69D63461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80296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为什么需要防作弊？</a:t>
            </a:r>
            <a:endParaRPr kumimoji="1" lang="en-US" altLang="zh-CN"/>
          </a:p>
          <a:p>
            <a:pPr marL="228600" indent="-228600">
              <a:buAutoNum type="arabicPeriod"/>
            </a:pPr>
            <a:r>
              <a:rPr kumimoji="1" lang="zh-CN" altLang="en-US"/>
              <a:t>游戏，输赢，搞事情</a:t>
            </a:r>
            <a:endParaRPr kumimoji="1" lang="en-US" altLang="zh-CN"/>
          </a:p>
          <a:p>
            <a:pPr marL="228600" indent="-228600">
              <a:buAutoNum type="arabicPeriod"/>
            </a:pPr>
            <a:r>
              <a:rPr kumimoji="1" lang="zh-CN" altLang="en-US"/>
              <a:t>成绩是由前端生成的</a:t>
            </a:r>
            <a:endParaRPr kumimoji="1" lang="en-US" altLang="zh-CN"/>
          </a:p>
          <a:p>
            <a:pPr marL="228600" indent="-228600">
              <a:buAutoNum type="arabicPeriod"/>
            </a:pPr>
            <a:r>
              <a:rPr kumimoji="1" lang="zh-CN" altLang="en-US"/>
              <a:t>涉及到金钱</a:t>
            </a:r>
            <a:endParaRPr kumimoji="1" lang="en-US" altLang="zh-CN"/>
          </a:p>
          <a:p>
            <a:pPr marL="228600" indent="-228600">
              <a:buAutoNum type="arabicPeriod"/>
            </a:pPr>
            <a:endParaRPr kumimoji="1" lang="en-US" altLang="zh-CN"/>
          </a:p>
          <a:p>
            <a:pPr marL="228600" indent="-228600">
              <a:buAutoNum type="arabicPeriod"/>
            </a:pPr>
            <a:endParaRPr kumimoji="1" lang="en-US" altLang="zh-CN"/>
          </a:p>
          <a:p>
            <a:pPr marL="228600" indent="-228600">
              <a:buAutoNum type="arabicPeriod"/>
            </a:pPr>
            <a:endParaRPr kumimoji="1" lang="en-US" altLang="zh-CN"/>
          </a:p>
          <a:p>
            <a:pPr marL="228600" indent="-228600">
              <a:buAutoNum type="arabicPeriod"/>
            </a:pPr>
            <a:r>
              <a:rPr kumimoji="1" lang="en-US" altLang="zh-CN"/>
              <a:t>【</a:t>
            </a:r>
            <a:r>
              <a:rPr kumimoji="1" lang="zh-CN" altLang="en-US"/>
              <a:t>念</a:t>
            </a:r>
            <a:r>
              <a:rPr kumimoji="1" lang="en-US" altLang="zh-CN"/>
              <a:t>ppt】</a:t>
            </a:r>
          </a:p>
          <a:p>
            <a:endParaRPr kumimoji="1" lang="en-US" altLang="zh-CN"/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754CE-90F8-1740-891E-DB5D69D63461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54745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754CE-90F8-1740-891E-DB5D69D63461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9378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【</a:t>
            </a:r>
            <a:r>
              <a:rPr kumimoji="1" lang="zh-CN" altLang="en-US"/>
              <a:t>念</a:t>
            </a:r>
            <a:r>
              <a:rPr kumimoji="1" lang="en-US" altLang="zh-CN"/>
              <a:t>ppt】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754CE-90F8-1740-891E-DB5D69D63461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43392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游戏中，固定间隔，记录用户的行为数据</a:t>
            </a:r>
            <a:r>
              <a:rPr kumimoji="1" lang="en-US" altLang="zh-CN"/>
              <a:t>【</a:t>
            </a:r>
            <a:r>
              <a:rPr kumimoji="1" lang="zh-CN" altLang="en-US"/>
              <a:t>念</a:t>
            </a:r>
            <a:r>
              <a:rPr kumimoji="1" lang="en-US" altLang="zh-CN"/>
              <a:t>ppt】</a:t>
            </a:r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754CE-90F8-1740-891E-DB5D69D63461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44131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754CE-90F8-1740-891E-DB5D69D63461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37820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/>
              <a:t>接下来，是最后一个流程，我们将更深入一些</a:t>
            </a:r>
            <a:r>
              <a:rPr kumimoji="1" lang="en-US" altLang="zh-CN"/>
              <a:t>node</a:t>
            </a:r>
            <a:r>
              <a:rPr kumimoji="1" lang="zh-CN" altLang="en-US"/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我们将深入了解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背后发生了什么，只有这样，我们才能编写出更加高性能的代码，在遇到问题时，也知道解决的思路。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754CE-90F8-1740-891E-DB5D69D63461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55258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提问，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的本质是什么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?【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这里有一张图，这张图表之后会增加更多的细节。念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ppt】</a:t>
            </a: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接下来，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v8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libuv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754CE-90F8-1740-891E-DB5D69D63461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16616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念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ppt】</a:t>
            </a:r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dirty="0"/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所以，现在我们有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libuv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可以让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进入到操作系统底层，从而有权限获取文件、网络，我们也有了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v8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可以让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代码在浏览器之外运行。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那我们为啥还需要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node,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而不是直接 使用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v8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libuv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呢？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754CE-90F8-1740-891E-DB5D69D63461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41085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000" b="0" i="0" u="none" strike="noStrike" kern="1200" dirty="0">
                <a:solidFill>
                  <a:schemeClr val="tx1"/>
                </a:solidFill>
                <a:effectLst/>
                <a:latin typeface="+mn-lt"/>
                <a:ea typeface="Hiragino Sans GB W3" panose="020B0300000000000000" pitchFamily="34" charset="-128"/>
                <a:cs typeface="+mn-cs"/>
              </a:rPr>
              <a:t>事实上，</a:t>
            </a:r>
            <a:r>
              <a:rPr lang="en" altLang="zh-CN" sz="20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Hiragino Sans GB W3" panose="020B0300000000000000" pitchFamily="34" charset="-128"/>
                <a:cs typeface="+mn-cs"/>
              </a:rPr>
              <a:t>nodejs</a:t>
            </a:r>
            <a:r>
              <a:rPr lang="zh-CN" altLang="en-US" sz="2000" b="0" i="0" u="none" strike="noStrike" kern="1200" dirty="0">
                <a:solidFill>
                  <a:schemeClr val="tx1"/>
                </a:solidFill>
                <a:effectLst/>
                <a:latin typeface="+mn-lt"/>
                <a:ea typeface="Hiragino Sans GB W3" panose="020B0300000000000000" pitchFamily="34" charset="-128"/>
                <a:cs typeface="+mn-cs"/>
              </a:rPr>
              <a:t>的这两个最重要的依赖：</a:t>
            </a:r>
            <a:r>
              <a:rPr lang="en-US" altLang="zh-CN" sz="2000" b="0" i="0" u="none" strike="noStrike" kern="1200" dirty="0">
                <a:solidFill>
                  <a:schemeClr val="tx1"/>
                </a:solidFill>
                <a:effectLst/>
                <a:latin typeface="+mn-lt"/>
                <a:ea typeface="Hiragino Sans GB W3" panose="020B0300000000000000" pitchFamily="34" charset="-128"/>
                <a:cs typeface="+mn-cs"/>
              </a:rPr>
              <a:t>v8</a:t>
            </a:r>
            <a:r>
              <a:rPr lang="zh-CN" altLang="en-US" sz="2000" b="0" i="0" u="none" strike="noStrike" kern="1200" dirty="0">
                <a:solidFill>
                  <a:schemeClr val="tx1"/>
                </a:solidFill>
                <a:effectLst/>
                <a:latin typeface="+mn-lt"/>
                <a:ea typeface="Hiragino Sans GB W3" panose="020B0300000000000000" pitchFamily="34" charset="-128"/>
                <a:cs typeface="+mn-cs"/>
              </a:rPr>
              <a:t> 和 </a:t>
            </a:r>
            <a:r>
              <a:rPr lang="en-US" altLang="zh-CN" sz="2000" b="0" i="0" u="none" strike="noStrike" kern="1200" dirty="0">
                <a:solidFill>
                  <a:schemeClr val="tx1"/>
                </a:solidFill>
                <a:effectLst/>
                <a:latin typeface="+mn-lt"/>
                <a:ea typeface="Hiragino Sans GB W3" panose="020B0300000000000000" pitchFamily="34" charset="-128"/>
                <a:cs typeface="+mn-cs"/>
              </a:rPr>
              <a:t>libuv</a:t>
            </a:r>
            <a:r>
              <a:rPr lang="zh-CN" altLang="en-US" sz="2000" b="0" i="0" u="none" strike="noStrike" kern="1200" dirty="0">
                <a:solidFill>
                  <a:schemeClr val="tx1"/>
                </a:solidFill>
                <a:effectLst/>
                <a:latin typeface="+mn-lt"/>
                <a:ea typeface="Hiragino Sans GB W3" panose="020B0300000000000000" pitchFamily="34" charset="-128"/>
                <a:cs typeface="+mn-cs"/>
              </a:rPr>
              <a:t>，并不是纯</a:t>
            </a:r>
            <a:r>
              <a:rPr lang="en" altLang="zh-CN" sz="20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Hiragino Sans GB W3" panose="020B0300000000000000" pitchFamily="34" charset="-128"/>
                <a:cs typeface="+mn-cs"/>
              </a:rPr>
              <a:t>javascript</a:t>
            </a:r>
            <a:r>
              <a:rPr lang="zh-CN" altLang="en-US" sz="2000" b="0" i="0" u="none" strike="noStrike" kern="1200" dirty="0">
                <a:solidFill>
                  <a:schemeClr val="tx1"/>
                </a:solidFill>
                <a:effectLst/>
                <a:latin typeface="+mn-lt"/>
                <a:ea typeface="Hiragino Sans GB W3" panose="020B0300000000000000" pitchFamily="34" charset="-128"/>
                <a:cs typeface="+mn-cs"/>
              </a:rPr>
              <a:t>来写</a:t>
            </a:r>
            <a:r>
              <a:rPr lang="zh-CN" altLang="en-US" sz="2000" b="0" i="0" u="none" strike="noStrike" kern="1200">
                <a:solidFill>
                  <a:schemeClr val="tx1"/>
                </a:solidFill>
                <a:effectLst/>
                <a:latin typeface="+mn-lt"/>
                <a:ea typeface="Hiragino Sans GB W3" panose="020B0300000000000000" pitchFamily="34" charset="-128"/>
                <a:cs typeface="+mn-cs"/>
              </a:rPr>
              <a:t>的</a:t>
            </a:r>
            <a:r>
              <a:rPr lang="en-US" altLang="zh-CN" sz="2000" b="0" i="0" u="none" strike="noStrike" kern="1200">
                <a:solidFill>
                  <a:schemeClr val="tx1"/>
                </a:solidFill>
                <a:effectLst/>
                <a:latin typeface="+mn-lt"/>
                <a:ea typeface="Hiragino Sans GB W3" panose="020B0300000000000000" pitchFamily="34" charset="-128"/>
                <a:cs typeface="+mn-cs"/>
              </a:rPr>
              <a:t>【</a:t>
            </a:r>
            <a:r>
              <a:rPr lang="zh-CN" altLang="en-US" sz="2000" b="0" i="0" u="none" strike="noStrike" kern="1200">
                <a:solidFill>
                  <a:schemeClr val="tx1"/>
                </a:solidFill>
                <a:effectLst/>
                <a:latin typeface="+mn-lt"/>
                <a:ea typeface="Hiragino Sans GB W3" panose="020B0300000000000000" pitchFamily="34" charset="-128"/>
                <a:cs typeface="+mn-cs"/>
              </a:rPr>
              <a:t>念</a:t>
            </a:r>
            <a:r>
              <a:rPr lang="en-US" altLang="zh-CN" sz="2000" b="0" i="0" u="none" strike="noStrike" kern="1200">
                <a:solidFill>
                  <a:schemeClr val="tx1"/>
                </a:solidFill>
                <a:effectLst/>
                <a:latin typeface="+mn-lt"/>
                <a:ea typeface="Hiragino Sans GB W3" panose="020B0300000000000000" pitchFamily="34" charset="-128"/>
                <a:cs typeface="+mn-cs"/>
              </a:rPr>
              <a:t>ppt】</a:t>
            </a:r>
            <a:endParaRPr lang="en-US" altLang="zh-CN" sz="2000" b="0" i="0" u="none" strike="noStrike" kern="1200" dirty="0">
              <a:solidFill>
                <a:schemeClr val="tx1"/>
              </a:solidFill>
              <a:effectLst/>
              <a:latin typeface="+mn-lt"/>
              <a:ea typeface="Hiragino Sans GB W3" panose="020B0300000000000000" pitchFamily="34" charset="-128"/>
              <a:cs typeface="+mn-cs"/>
            </a:endParaRPr>
          </a:p>
          <a:p>
            <a:endParaRPr lang="en-US" altLang="zh-CN" sz="1200" b="0" i="0" u="none" strike="noStrike" kern="1200">
              <a:solidFill>
                <a:schemeClr val="tx1"/>
              </a:solidFill>
              <a:effectLst/>
              <a:latin typeface="Hiragino Sans GB W3" panose="020B0300000000000000" pitchFamily="34" charset="-128"/>
              <a:ea typeface="Hiragino Sans GB W3" panose="020B0300000000000000" pitchFamily="34" charset="-128"/>
              <a:cs typeface="+mn-cs"/>
            </a:endParaRPr>
          </a:p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作为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一个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js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工程师，肯定不愿意去写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c++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的代码，所以这就是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node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的意义：封装好一系列好用的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api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给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js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工程师，可以去操作底层，而不用写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c++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代码。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Hiragino Sans GB W3" panose="020B0300000000000000" pitchFamily="34" charset="-128"/>
              <a:ea typeface="Hiragino Sans GB W3" panose="020B0300000000000000" pitchFamily="34" charset="-128"/>
              <a:cs typeface="+mn-cs"/>
            </a:endParaRPr>
          </a:p>
          <a:p>
            <a:endParaRPr kumimoji="1" lang="en-US" altLang="zh-CN" sz="1200" b="0" i="0" u="none" strike="noStrike" kern="1200">
              <a:solidFill>
                <a:schemeClr val="tx1"/>
              </a:solidFill>
              <a:effectLst/>
              <a:latin typeface="Hiragino Sans GB W3" panose="020B0300000000000000" pitchFamily="34" charset="-128"/>
              <a:ea typeface="Hiragino Sans GB W3" panose="020B0300000000000000" pitchFamily="34" charset="-128"/>
              <a:cs typeface="+mn-cs"/>
            </a:endParaRPr>
          </a:p>
          <a:p>
            <a:r>
              <a:rPr kumimoji="1" lang="zh-CN" altLang="en-US" sz="1200" b="0" i="0" u="none" strike="noStrike" kern="1200">
                <a:solidFill>
                  <a:schemeClr val="tx1"/>
                </a:solidFill>
                <a:effectLst/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这样图中，中间紫色</a:t>
            </a:r>
            <a:r>
              <a:rPr kumimoji="1" lang="en-US" altLang="zh-CN" sz="1200" b="0" i="0" u="none" strike="noStrike" kern="1200">
                <a:solidFill>
                  <a:schemeClr val="tx1"/>
                </a:solidFill>
                <a:effectLst/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nodejs</a:t>
            </a:r>
            <a:r>
              <a:rPr kumimoji="1" lang="zh-CN" altLang="en-US" sz="1200" b="0" i="0" u="none" strike="noStrike" kern="1200">
                <a:solidFill>
                  <a:schemeClr val="tx1"/>
                </a:solidFill>
                <a:effectLst/>
                <a:latin typeface="Hiragino Sans GB W3" panose="020B0300000000000000" pitchFamily="34" charset="-128"/>
                <a:ea typeface="Hiragino Sans GB W3" panose="020B0300000000000000" pitchFamily="34" charset="-128"/>
                <a:cs typeface="+mn-cs"/>
              </a:rPr>
              <a:t>部分，更详细的见下面这样图：</a:t>
            </a:r>
            <a:endParaRPr kumimoji="1" lang="zh-CN" altLang="en-US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754CE-90F8-1740-891E-DB5D69D63461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25744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在这张图中，</a:t>
            </a:r>
            <a:r>
              <a:rPr kumimoji="1" lang="en-US" altLang="zh-CN"/>
              <a:t>node</a:t>
            </a:r>
            <a:r>
              <a:rPr kumimoji="1" lang="zh-CN" altLang="en-US"/>
              <a:t> 提供了很多</a:t>
            </a:r>
            <a:r>
              <a:rPr kumimoji="1" lang="en-US" altLang="zh-CN"/>
              <a:t>api</a:t>
            </a:r>
            <a:r>
              <a:rPr kumimoji="1" lang="zh-CN" altLang="en-US"/>
              <a:t>方法，让我们去比较方便优雅的去调用系统底层，而不用去写</a:t>
            </a:r>
            <a:r>
              <a:rPr kumimoji="1" lang="en-US" altLang="zh-CN"/>
              <a:t>c++</a:t>
            </a:r>
            <a:r>
              <a:rPr kumimoji="1" lang="zh-CN" altLang="en-US"/>
              <a:t> 的代码。</a:t>
            </a:r>
            <a:endParaRPr kumimoji="1" lang="en-US" altLang="zh-CN"/>
          </a:p>
          <a:p>
            <a:b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中提供的标准库方法，比如说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念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中间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】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我们直接在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中调用执行，其实这些方法的实现大部分是在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libuv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里面。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所以，我们既要获取调用操作系统的能力，但我们不想写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代码，所以我们需要使用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nodejs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提供的方法，这些方法大部分通过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来实现，我们只需要关心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即可。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接下来，为了证实我上面的说法，我们将做三件事情：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下一张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】</a:t>
            </a:r>
          </a:p>
          <a:p>
            <a:endParaRPr lang="zh-CN" alt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754CE-90F8-1740-891E-DB5D69D63461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31403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</a:t>
            </a:r>
            <a:r>
              <a:rPr kumimoji="1"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念</a:t>
            </a:r>
            <a:r>
              <a:rPr kumimoji="1"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ppt】</a:t>
            </a:r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如果经历过上面三件事情，会对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的底层有更加深入的理解。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754CE-90F8-1740-891E-DB5D69D63461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96290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我们挑选的函数名是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pbkdf2, 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这是一个非常奇怪的函数名。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请记住，只是一个普通的函数，作用是用来加密的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754CE-90F8-1740-891E-DB5D69D63461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84787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u="none" strike="noStrike">
                <a:solidFill>
                  <a:srgbClr val="333333"/>
                </a:solidFill>
                <a:effectLst/>
                <a:latin typeface="Open Sans"/>
              </a:rPr>
              <a:t>接着，我们从</a:t>
            </a:r>
            <a:r>
              <a:rPr lang="en" altLang="zh-CN" b="0" i="0" u="none" strike="noStrike">
                <a:solidFill>
                  <a:srgbClr val="333333"/>
                </a:solidFill>
                <a:effectLst/>
                <a:latin typeface="Open Sans"/>
              </a:rPr>
              <a:t>node</a:t>
            </a:r>
            <a:r>
              <a:rPr lang="zh-CN" altLang="en-US" b="0" i="0" u="none" strike="noStrike">
                <a:solidFill>
                  <a:srgbClr val="333333"/>
                </a:solidFill>
                <a:effectLst/>
                <a:latin typeface="Open Sans"/>
              </a:rPr>
              <a:t>的源码中，去找这个方法是在哪里被定义的。</a:t>
            </a:r>
            <a:r>
              <a:rPr lang="en" altLang="zh-CN" b="0" i="0" u="none" strike="noStrike">
                <a:solidFill>
                  <a:srgbClr val="333333"/>
                </a:solidFill>
                <a:effectLst/>
                <a:latin typeface="Open Sans"/>
              </a:rPr>
              <a:t>node</a:t>
            </a:r>
            <a:r>
              <a:rPr lang="zh-CN" altLang="en-US" b="0" i="0" u="none" strike="noStrike">
                <a:solidFill>
                  <a:srgbClr val="333333"/>
                </a:solidFill>
                <a:effectLst/>
                <a:latin typeface="Open Sans"/>
              </a:rPr>
              <a:t>源码中有两个目录非常的重要</a:t>
            </a:r>
            <a:r>
              <a:rPr lang="en-US" altLang="zh-CN" b="0" i="0" u="none" strike="noStrike">
                <a:solidFill>
                  <a:srgbClr val="333333"/>
                </a:solidFill>
                <a:effectLst/>
                <a:latin typeface="Open Sans"/>
              </a:rPr>
              <a:t>【</a:t>
            </a:r>
            <a:r>
              <a:rPr lang="zh-CN" altLang="en-US" b="0" i="0" u="none" strike="noStrike">
                <a:solidFill>
                  <a:srgbClr val="333333"/>
                </a:solidFill>
                <a:effectLst/>
                <a:latin typeface="Open Sans"/>
              </a:rPr>
              <a:t>念</a:t>
            </a:r>
            <a:r>
              <a:rPr lang="en-US" altLang="zh-CN" b="0" i="0" u="none" strike="noStrike">
                <a:solidFill>
                  <a:srgbClr val="333333"/>
                </a:solidFill>
                <a:effectLst/>
                <a:latin typeface="Open Sans"/>
              </a:rPr>
              <a:t>ppt】</a:t>
            </a:r>
            <a:endParaRPr kumimoji="1" lang="en-US" altLang="zh-CN"/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754CE-90F8-1740-891E-DB5D69D63461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1929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前端对后端不太熟悉，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前后端分离、关注 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后端提供数据，前端渲染数据。</a:t>
            </a:r>
          </a:p>
          <a:p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因为我也是第一次写后端的项目，多亏了力钧和杲臻的帮助，才踩通了后端的开发流程。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/>
              <a:t>【</a:t>
            </a:r>
            <a:r>
              <a:rPr lang="zh-CN" altLang="en-US"/>
              <a:t>念</a:t>
            </a:r>
            <a:r>
              <a:rPr lang="en-US" altLang="zh-CN"/>
              <a:t>ppt】</a:t>
            </a:r>
          </a:p>
          <a:p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/>
              <a:t>接下来谈一谈，自己对前后端开发的理解</a:t>
            </a:r>
            <a:endParaRPr lang="en-US" altLang="zh-CN"/>
          </a:p>
          <a:p>
            <a:r>
              <a:rPr lang="en-US" altLang="zh-CN"/>
              <a:t>【</a:t>
            </a:r>
            <a:r>
              <a:rPr lang="zh-CN" altLang="en-US"/>
              <a:t>下一页</a:t>
            </a:r>
            <a:r>
              <a:rPr lang="en-US" altLang="zh-CN"/>
              <a:t>】</a:t>
            </a:r>
            <a:br>
              <a:rPr lang="zh-CN" altLang="en-US"/>
            </a:b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754CE-90F8-1740-891E-DB5D69D63461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55539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目录下，我们可以找到 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pbkdf2 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方法的声明，需要注意的是，这个函数声明只是一个普通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的函数声明。 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754CE-90F8-1740-891E-DB5D69D63461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3351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pbkdf2 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方法最终调用的是 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pbkdf2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方法，该函数是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的函数，通过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念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ppt】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的代码引入的。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和我们常见的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require()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的引入方式不同，是通过 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internalBinding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的方法引入，这个方法是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nodejs 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世界的函数，引入到 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世界的方法。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接下里我们就追踪到 </a:t>
            </a:r>
            <a:r>
              <a:rPr kumimoji="1"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kumimoji="1"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的世界</a:t>
            </a:r>
            <a:r>
              <a:rPr kumimoji="1"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</a:t>
            </a:r>
            <a:r>
              <a:rPr kumimoji="1"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下一张</a:t>
            </a:r>
            <a:r>
              <a:rPr kumimoji="1"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】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754CE-90F8-1740-891E-DB5D69D63461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554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我们再来看一下，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 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的世界中，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pbkdf2 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方法是如何被声明的。</a:t>
            </a:r>
          </a:p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文件的路径是 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node/src/node_crypto.cc</a:t>
            </a:r>
          </a:p>
          <a:p>
            <a:endParaRPr kumimoji="1" lang="en-US" altLang="zh-CN"/>
          </a:p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在这个文件的最后，我们可以找到这样一行代码，虽然我们不懂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的代码也没有关系，可以大概的猜一下是导出了这个 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pbkdf2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的方法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即使我们看不懂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也没有关系，只需要知道，哦，我在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中执行的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pbkdf2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的方法，最终都会调用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这里声明的方法。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/>
              <a:t>接下来，我们回复一下，刚才我们做了什么。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754CE-90F8-1740-891E-DB5D69D63461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18478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上面的图表很清晰的梳理出代码间的关系。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当我们调用 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pbkdf2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方法时，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念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ppt】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，该函数本质上是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代码实现的函数。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接下来，我们回答第二个问题</a:t>
            </a:r>
            <a:r>
              <a:rPr kumimoji="1"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</a:t>
            </a:r>
            <a:r>
              <a:rPr kumimoji="1"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下一页</a:t>
            </a:r>
            <a:r>
              <a:rPr kumimoji="1"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754CE-90F8-1740-891E-DB5D69D63461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37152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经常 单线程，非阻塞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这是真的吗？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我们先回顾一下基础知识 </a:t>
            </a:r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754CE-90F8-1740-891E-DB5D69D63461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04630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可以明确的是，每当我们启动一个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的程序，我们会新建一个进程，该进程只有一个线程</a:t>
            </a:r>
            <a:r>
              <a:rPr lang="zh-CN" altLang="e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在这个唯一的线程的里面，存在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event_loop</a:t>
            </a:r>
            <a:r>
              <a:rPr lang="zh-CN" altLang="e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event_loop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可以想象成一个中央控制器。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唯一的线程在任何一个时间要去做什么工作，都由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event_loop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去决定。</a:t>
            </a:r>
          </a:p>
          <a:p>
            <a:endParaRPr kumimoji="1" lang="en-US" altLang="zh-CN"/>
          </a:p>
          <a:p>
            <a:r>
              <a:rPr kumimoji="1" lang="zh-CN" altLang="en-US"/>
              <a:t>接下来，介绍一下 </a:t>
            </a:r>
            <a:r>
              <a:rPr kumimoji="1" lang="en-US" altLang="zh-CN"/>
              <a:t>event_loop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754CE-90F8-1740-891E-DB5D69D63461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90465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【</a:t>
            </a:r>
            <a:r>
              <a:rPr kumimoji="1" lang="zh-CN" altLang="en-US"/>
              <a:t>念</a:t>
            </a:r>
            <a:r>
              <a:rPr kumimoji="1" lang="en-US" altLang="zh-CN"/>
              <a:t>ppt</a:t>
            </a:r>
            <a:r>
              <a:rPr kumimoji="1" lang="zh-CN" altLang="en-US"/>
              <a:t>，右边红色，执行栈，任务队列</a:t>
            </a:r>
            <a:r>
              <a:rPr kumimoji="1" lang="en-US" altLang="zh-CN"/>
              <a:t>】</a:t>
            </a:r>
          </a:p>
          <a:p>
            <a:endParaRPr kumimoji="1" lang="en-US" altLang="zh-CN"/>
          </a:p>
          <a:p>
            <a:r>
              <a:rPr kumimoji="1" lang="zh-CN" altLang="en-US"/>
              <a:t>代码分两类，同步任务，异步任务。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同步进栈、异步发起请求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栈空取任务队列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基础知识介绍完毕，接下来，我们去推翻“</a:t>
            </a:r>
            <a:r>
              <a:rPr kumimoji="1" lang="en-US" altLang="zh-CN"/>
              <a:t>nodejs</a:t>
            </a:r>
            <a:r>
              <a:rPr kumimoji="1" lang="zh-CN" altLang="en-US"/>
              <a:t>是单线程的说法”</a:t>
            </a:r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754CE-90F8-1740-891E-DB5D69D63461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71288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在第一段代码中，我们执行了 </a:t>
            </a:r>
            <a:r>
              <a:rPr kumimoji="1" lang="en-US" altLang="zh-CN"/>
              <a:t>pbkdf2</a:t>
            </a:r>
            <a:r>
              <a:rPr kumimoji="1" lang="zh-CN" altLang="en-US"/>
              <a:t> 的方法，这个方法是直接从</a:t>
            </a:r>
            <a:r>
              <a:rPr kumimoji="1" lang="en-US" altLang="zh-CN"/>
              <a:t>node</a:t>
            </a:r>
            <a:r>
              <a:rPr kumimoji="1" lang="zh-CN" altLang="en-US"/>
              <a:t> 官网的示例考过来的，我也不知道什么意思，反正就是比较耗时的一种加密过程。发现执行的耗时需要</a:t>
            </a:r>
            <a:r>
              <a:rPr kumimoji="1" lang="en-US" altLang="zh-CN"/>
              <a:t>【</a:t>
            </a:r>
            <a:r>
              <a:rPr kumimoji="1" lang="zh-CN" altLang="en-US"/>
              <a:t>念</a:t>
            </a:r>
            <a:r>
              <a:rPr kumimoji="1" lang="en-US" altLang="zh-CN"/>
              <a:t>ppt】</a:t>
            </a:r>
            <a:r>
              <a:rPr kumimoji="1" lang="zh-CN" altLang="en-US"/>
              <a:t>。</a:t>
            </a:r>
            <a:endParaRPr kumimoji="1" lang="en-US" altLang="zh-CN"/>
          </a:p>
          <a:p>
            <a:r>
              <a:rPr kumimoji="1" lang="zh-CN" altLang="en-US"/>
              <a:t>在第二段代码中，我们执行了两次 </a:t>
            </a:r>
            <a:r>
              <a:rPr kumimoji="1" lang="en-US" altLang="zh-CN"/>
              <a:t>pbkdf2</a:t>
            </a:r>
            <a:r>
              <a:rPr kumimoji="1" lang="zh-CN" altLang="en-US"/>
              <a:t> 的方法，发现耗时分别</a:t>
            </a:r>
            <a:r>
              <a:rPr kumimoji="1" lang="en-US" altLang="zh-CN"/>
              <a:t>【</a:t>
            </a:r>
            <a:r>
              <a:rPr kumimoji="1" lang="zh-CN" altLang="en-US"/>
              <a:t>念</a:t>
            </a:r>
            <a:r>
              <a:rPr kumimoji="1" lang="en-US" altLang="zh-CN"/>
              <a:t>ppt】</a:t>
            </a:r>
          </a:p>
          <a:p>
            <a:endParaRPr kumimoji="1" lang="en-US" altLang="zh-CN"/>
          </a:p>
          <a:p>
            <a:r>
              <a:rPr kumimoji="1" lang="en-US" altLang="zh-CN"/>
              <a:t>pbkdf2</a:t>
            </a:r>
            <a:r>
              <a:rPr kumimoji="1" lang="zh-CN" altLang="en-US"/>
              <a:t>方法，并没有异步的操作，没有发送异步的请求，也不是</a:t>
            </a:r>
            <a:r>
              <a:rPr kumimoji="1" lang="en-US" altLang="zh-CN"/>
              <a:t>setTimeout</a:t>
            </a:r>
            <a:r>
              <a:rPr kumimoji="1" lang="zh-CN" altLang="en-US"/>
              <a:t> 定时器，只是比较耗费</a:t>
            </a:r>
            <a:r>
              <a:rPr kumimoji="1" lang="en-US" altLang="zh-CN"/>
              <a:t>cpu</a:t>
            </a:r>
            <a:r>
              <a:rPr kumimoji="1" lang="zh-CN" altLang="en-US"/>
              <a:t>去计算解密后的结果。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如果 </a:t>
            </a:r>
            <a:r>
              <a:rPr kumimoji="1" lang="en-US" altLang="zh-CN"/>
              <a:t>node</a:t>
            </a:r>
            <a:r>
              <a:rPr kumimoji="1" lang="zh-CN" altLang="en-US"/>
              <a:t> 是单线程的，那么第二段代码的输出的应该是 </a:t>
            </a:r>
            <a:r>
              <a:rPr kumimoji="1" lang="en-US" altLang="zh-CN"/>
              <a:t>2400ms</a:t>
            </a:r>
            <a:r>
              <a:rPr kumimoji="1" lang="zh-CN" altLang="en-US"/>
              <a:t>左右。要注意，线程线程，大家可以把线程理解成 </a:t>
            </a:r>
            <a:r>
              <a:rPr kumimoji="1" lang="en-US" altLang="zh-CN"/>
              <a:t>cpu</a:t>
            </a:r>
            <a:r>
              <a:rPr kumimoji="1" lang="zh-CN" altLang="en-US"/>
              <a:t> 需要依次执行的任务列表。按理说，</a:t>
            </a:r>
            <a:r>
              <a:rPr kumimoji="1" lang="en-US" altLang="zh-CN"/>
              <a:t>cpu</a:t>
            </a:r>
            <a:r>
              <a:rPr kumimoji="1" lang="zh-CN" altLang="en-US"/>
              <a:t>在执行完第一段代码后，才能接着执行第二段代码，就像下一张</a:t>
            </a:r>
            <a:r>
              <a:rPr kumimoji="1" lang="en-US" altLang="zh-CN"/>
              <a:t>pp</a:t>
            </a:r>
            <a:r>
              <a:rPr kumimoji="1" lang="zh-CN" altLang="en-US"/>
              <a:t>演示那样</a:t>
            </a:r>
            <a:r>
              <a:rPr kumimoji="1" lang="en-US" altLang="zh-CN"/>
              <a:t>【</a:t>
            </a:r>
            <a:r>
              <a:rPr kumimoji="1" lang="zh-CN" altLang="en-US"/>
              <a:t>下一页</a:t>
            </a:r>
            <a:r>
              <a:rPr kumimoji="1" lang="en-US" altLang="zh-CN"/>
              <a:t>】</a:t>
            </a:r>
          </a:p>
          <a:p>
            <a:endParaRPr kumimoji="1" lang="en-US" altLang="zh-CN"/>
          </a:p>
          <a:p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754CE-90F8-1740-891E-DB5D69D63461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91543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是单线程的，他的执行过程应该是如上面两张图所示。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/>
              <a:t>左边、以线程的视角看，在这个线程内，需要依次执行这个方法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右边、以时间线的视角看，在这个</a:t>
            </a:r>
            <a:r>
              <a:rPr kumimoji="1" lang="en-US" altLang="zh-CN"/>
              <a:t>0~2s</a:t>
            </a:r>
            <a:r>
              <a:rPr kumimoji="1" lang="zh-CN" altLang="en-US"/>
              <a:t>的时间内，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不是这样，而是下面</a:t>
            </a:r>
            <a:r>
              <a:rPr kumimoji="1" lang="en-US" altLang="zh-CN"/>
              <a:t>【</a:t>
            </a:r>
            <a:r>
              <a:rPr kumimoji="1" lang="zh-CN" altLang="en-US"/>
              <a:t>下一张</a:t>
            </a:r>
            <a:r>
              <a:rPr kumimoji="1" lang="en-US" altLang="zh-CN"/>
              <a:t>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754CE-90F8-1740-891E-DB5D69D63461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39925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真正的过程过程应该像这张图所表示的那样，两个函数几乎是同时被处理。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从这点可以被证明，</a:t>
            </a:r>
            <a:r>
              <a:rPr kumimoji="1"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</a:t>
            </a:r>
            <a:r>
              <a:rPr kumimoji="1"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并不是单线程的。接下来，让我们揭开真相</a:t>
            </a:r>
            <a:r>
              <a:rPr kumimoji="1"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</a:t>
            </a:r>
            <a:r>
              <a:rPr kumimoji="1"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下一张</a:t>
            </a:r>
            <a:r>
              <a:rPr kumimoji="1"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】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754CE-90F8-1740-891E-DB5D69D63461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0737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对于前端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对于后端，</a:t>
            </a:r>
            <a:endParaRPr kumimoji="1" lang="en-US" altLang="zh-CN"/>
          </a:p>
          <a:p>
            <a:pPr marL="228600" indent="-228600">
              <a:buAutoNum type="arabicPeriod"/>
            </a:pPr>
            <a:r>
              <a:rPr kumimoji="1" lang="zh-CN" altLang="en-US"/>
              <a:t>解析请求，</a:t>
            </a:r>
            <a:endParaRPr kumimoji="1" lang="en-US" altLang="zh-CN"/>
          </a:p>
          <a:p>
            <a:pPr marL="228600" indent="-228600">
              <a:buAutoNum type="arabicPeriod"/>
            </a:pPr>
            <a:r>
              <a:rPr kumimoji="1" lang="zh-CN" altLang="en-US"/>
              <a:t>增删改查</a:t>
            </a:r>
            <a:endParaRPr kumimoji="1" lang="en-US" altLang="zh-CN"/>
          </a:p>
          <a:p>
            <a:pPr marL="228600" indent="-228600">
              <a:buAutoNum type="arabicPeriod"/>
            </a:pPr>
            <a:endParaRPr kumimoji="1" lang="en-US" altLang="zh-CN"/>
          </a:p>
          <a:p>
            <a:pPr marL="228600" indent="-228600">
              <a:buAutoNum type="arabicPeriod"/>
            </a:pPr>
            <a:endParaRPr kumimoji="1" lang="en-US" altLang="zh-CN"/>
          </a:p>
          <a:p>
            <a:pPr marL="228600" indent="-228600">
              <a:buAutoNum type="arabicPeriod"/>
            </a:pPr>
            <a:r>
              <a:rPr kumimoji="1" lang="zh-CN" altLang="en-US"/>
              <a:t>接下来介绍一下数据库建表</a:t>
            </a:r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754CE-90F8-1740-891E-DB5D69D63461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93688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真相是这样的。</a:t>
            </a:r>
            <a:endParaRPr kumimoji="1" lang="en-US" altLang="zh-CN"/>
          </a:p>
          <a:p>
            <a:r>
              <a:rPr kumimoji="1" lang="en-US" altLang="zh-CN"/>
              <a:t>node</a:t>
            </a:r>
            <a:r>
              <a:rPr kumimoji="1" lang="zh-CN" altLang="en-US"/>
              <a:t>中的</a:t>
            </a:r>
            <a:r>
              <a:rPr kumimoji="1" lang="en-US" altLang="zh-CN"/>
              <a:t>event</a:t>
            </a:r>
            <a:r>
              <a:rPr kumimoji="1" lang="zh-CN" altLang="en-US"/>
              <a:t> </a:t>
            </a:r>
            <a:r>
              <a:rPr kumimoji="1" lang="en-US" altLang="zh-CN"/>
              <a:t>loop,</a:t>
            </a:r>
            <a:r>
              <a:rPr kumimoji="1" lang="zh-CN" altLang="en-US"/>
              <a:t> 的确是单线程的，任意一个时间，只有一个线程，线程里面只有一个</a:t>
            </a:r>
            <a:r>
              <a:rPr kumimoji="1" lang="en-US" altLang="zh-CN"/>
              <a:t>event</a:t>
            </a:r>
            <a:r>
              <a:rPr kumimoji="1" lang="zh-CN" altLang="en-US"/>
              <a:t> </a:t>
            </a:r>
            <a:r>
              <a:rPr kumimoji="1" lang="en-US" altLang="zh-CN"/>
              <a:t>loop</a:t>
            </a:r>
          </a:p>
          <a:p>
            <a:r>
              <a:rPr kumimoji="1" lang="zh-CN" altLang="en-US"/>
              <a:t>但是，一些，注意哦，是一些不是全部，一些</a:t>
            </a:r>
            <a:r>
              <a:rPr kumimoji="1" lang="en-US" altLang="zh-CN"/>
              <a:t>node</a:t>
            </a:r>
            <a:r>
              <a:rPr kumimoji="1" lang="zh-CN" altLang="en-US"/>
              <a:t>中的标准库方法，不是单线程执行的，比如说刚才我们演示的</a:t>
            </a:r>
            <a:r>
              <a:rPr kumimoji="1" lang="en-US" altLang="zh-CN"/>
              <a:t>pbkdf2</a:t>
            </a:r>
            <a:r>
              <a:rPr kumimoji="1" lang="zh-CN" altLang="en-US"/>
              <a:t>方法。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具体这个方法执行的过程，请看下面这张图</a:t>
            </a:r>
            <a:r>
              <a:rPr kumimoji="1" lang="en-US" altLang="zh-CN"/>
              <a:t>【</a:t>
            </a:r>
            <a:r>
              <a:rPr kumimoji="1" lang="zh-CN" altLang="en-US"/>
              <a:t>下一张</a:t>
            </a:r>
            <a:r>
              <a:rPr kumimoji="1" lang="en-US" altLang="zh-CN"/>
              <a:t>】</a:t>
            </a:r>
          </a:p>
          <a:p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754CE-90F8-1740-891E-DB5D69D63461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78000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念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ppt】pbkdf2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是用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实现的，把所有工作都交给了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那边。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的代码依赖了 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libuv</a:t>
            </a:r>
            <a:r>
              <a:rPr lang="zh-CN" altLang="e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一开始我们说，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libuv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的作用是让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可以更好的与底层操作系统进行交互。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libuv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还有个另外的角色，就是和特定的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相关的。对于一些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api, 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 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libuv 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会决定不在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vent loop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里面做昂贵的计算，而是在 线程池里面进行计算，线程池有四个子线程用来做昂贵的操作。</a:t>
            </a:r>
            <a:br>
              <a:rPr lang="en" altLang="zh-CN"/>
            </a:br>
            <a:endParaRPr lang="en" altLang="zh-CN"/>
          </a:p>
          <a:p>
            <a:endParaRPr kumimoji="1" lang="en" altLang="zh-CN"/>
          </a:p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在默认的情况下，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libuv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会创建有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个线程的线程池，也就是说，我们的程序中，除了一个线程用于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 loop </a:t>
            </a:r>
            <a:r>
              <a:rPr lang="zh-CN" altLang="e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 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还会有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创建的线程。很多函数，包括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pbkdf2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，会自动的使用这个线程池。</a:t>
            </a:r>
          </a:p>
          <a:p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所以，人们一直在说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是单线程的，但其实会使用有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个子线程的线程池来进行高计算强度的任务。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这样的设计是因为，如果把高计算强度的任务放在 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 loop 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里面去执行，那么在进行复杂计算的同时就没有办法做其他事情了。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/>
              <a:t>接下来，分享就要接近尾声了，我们来回顾一下。</a:t>
            </a:r>
            <a:r>
              <a:rPr kumimoji="1" lang="en-US" altLang="zh-CN"/>
              <a:t>【</a:t>
            </a:r>
            <a:r>
              <a:rPr kumimoji="1" lang="zh-CN" altLang="en-US"/>
              <a:t>下一张</a:t>
            </a:r>
            <a:r>
              <a:rPr kumimoji="1" lang="en-US" altLang="zh-CN"/>
              <a:t>】</a:t>
            </a:r>
            <a:endParaRPr kumimoji="1" lang="zh-CN" altLang="en-US"/>
          </a:p>
          <a:p>
            <a:endParaRPr kumimoji="1"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754CE-90F8-1740-891E-DB5D69D63461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99219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总结，过去一个小时的时间内，分享了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/>
              <a:t>【</a:t>
            </a:r>
            <a:r>
              <a:rPr kumimoji="1" lang="zh-CN" altLang="en-US"/>
              <a:t>念</a:t>
            </a:r>
            <a:r>
              <a:rPr kumimoji="1" lang="en-US" altLang="zh-CN"/>
              <a:t>ppt】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754CE-90F8-1740-891E-DB5D69D63461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24658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希望大家能够有所收获</a:t>
            </a:r>
            <a:r>
              <a:rPr kumimoji="1" lang="en-US" altLang="zh-CN"/>
              <a:t>~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754CE-90F8-1740-891E-DB5D69D63461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2941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数据库建表，是最重要的一个环节</a:t>
            </a:r>
            <a:endParaRPr kumimoji="1" lang="en-US" altLang="zh-CN"/>
          </a:p>
          <a:p>
            <a:endParaRPr kumimoji="1"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/>
              <a:t>【</a:t>
            </a:r>
            <a:r>
              <a:rPr kumimoji="1" lang="zh-CN" altLang="en-US"/>
              <a:t>念</a:t>
            </a:r>
            <a:r>
              <a:rPr kumimoji="1" lang="en-US" altLang="zh-CN"/>
              <a:t>ppt:</a:t>
            </a:r>
            <a:r>
              <a:rPr kumimoji="1" lang="zh-CN" altLang="en-US"/>
              <a:t>介绍每一个字段的意思</a:t>
            </a:r>
            <a:r>
              <a:rPr kumimoji="1" lang="en-US" altLang="zh-CN"/>
              <a:t>】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/>
              <a:t>ok,</a:t>
            </a:r>
            <a:r>
              <a:rPr kumimoji="1" lang="zh-CN" altLang="en-US"/>
              <a:t> 现在我们知道了数据表长什么样子，那么，我们如何才能生成数据表？如何才能把这些数据表入到数据库呢？</a:t>
            </a:r>
            <a:endParaRPr kumimoji="1" lang="en-US" altLang="zh-CN"/>
          </a:p>
          <a:p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754CE-90F8-1740-891E-DB5D69D63461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1792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u="none" strike="noStrike">
                <a:solidFill>
                  <a:srgbClr val="333333"/>
                </a:solidFill>
                <a:effectLst/>
                <a:latin typeface="Open Sans"/>
              </a:rPr>
              <a:t>需要注意的是：</a:t>
            </a:r>
            <a:endParaRPr lang="en-US" altLang="zh-CN" b="0" i="0" u="none" strike="noStrike">
              <a:solidFill>
                <a:srgbClr val="333333"/>
              </a:solidFill>
              <a:effectLst/>
              <a:latin typeface="Open Sans"/>
            </a:endParaRPr>
          </a:p>
          <a:p>
            <a:r>
              <a:rPr lang="zh-CN" altLang="en-US" b="0" i="0" u="none" strike="noStrike">
                <a:solidFill>
                  <a:srgbClr val="333333"/>
                </a:solidFill>
                <a:effectLst/>
                <a:latin typeface="Open Sans"/>
              </a:rPr>
              <a:t>线下数据库（不是本地</a:t>
            </a:r>
            <a:r>
              <a:rPr lang="en-US" altLang="zh-CN" b="0" i="0" u="none" strike="noStrike">
                <a:solidFill>
                  <a:srgbClr val="333333"/>
                </a:solidFill>
                <a:effectLst/>
                <a:latin typeface="Open Sans"/>
              </a:rPr>
              <a:t>127.0.0.1</a:t>
            </a:r>
            <a:r>
              <a:rPr lang="zh-CN" altLang="en-US" b="0" i="0" u="none" strike="noStrike">
                <a:solidFill>
                  <a:srgbClr val="333333"/>
                </a:solidFill>
                <a:effectLst/>
                <a:latin typeface="Open Sans"/>
              </a:rPr>
              <a:t>，而是公司的开发数据库，可通过</a:t>
            </a:r>
            <a:r>
              <a:rPr lang="en" altLang="zh-CN" b="0" i="0" u="none" strike="noStrike">
                <a:solidFill>
                  <a:srgbClr val="333333"/>
                </a:solidFill>
                <a:effectLst/>
                <a:latin typeface="Open Sans"/>
              </a:rPr>
              <a:t>navcat</a:t>
            </a:r>
            <a:r>
              <a:rPr lang="zh-CN" altLang="en-US" b="0" i="0" u="none" strike="noStrike">
                <a:solidFill>
                  <a:srgbClr val="333333"/>
                </a:solidFill>
                <a:effectLst/>
                <a:latin typeface="Open Sans"/>
              </a:rPr>
              <a:t>等工具链接），</a:t>
            </a:r>
          </a:p>
          <a:p>
            <a:r>
              <a:rPr lang="zh-CN" altLang="en-US" b="0" i="0" u="none" strike="noStrike">
                <a:solidFill>
                  <a:srgbClr val="333333"/>
                </a:solidFill>
                <a:effectLst/>
                <a:latin typeface="Open Sans"/>
              </a:rPr>
              <a:t>线上数据库（开发者无改动权限，需要在</a:t>
            </a:r>
            <a:r>
              <a:rPr lang="en" altLang="zh-CN" b="0" i="0" u="none" strike="noStrike">
                <a:solidFill>
                  <a:srgbClr val="333333"/>
                </a:solidFill>
                <a:effectLst/>
                <a:latin typeface="Open Sans"/>
              </a:rPr>
              <a:t>dbpluse</a:t>
            </a:r>
            <a:r>
              <a:rPr lang="zh-CN" altLang="en-US" b="0" i="0" u="none" strike="noStrike">
                <a:solidFill>
                  <a:srgbClr val="333333"/>
                </a:solidFill>
                <a:effectLst/>
                <a:latin typeface="Open Sans"/>
              </a:rPr>
              <a:t>上提交申请，只有在凌晨的时候才会更新）</a:t>
            </a:r>
            <a:endParaRPr lang="en-US" altLang="zh-CN" b="0" i="0" u="none" strike="noStrike">
              <a:solidFill>
                <a:srgbClr val="333333"/>
              </a:solidFill>
              <a:effectLst/>
              <a:latin typeface="Open Sans"/>
            </a:endParaRPr>
          </a:p>
          <a:p>
            <a:endParaRPr lang="en-US" altLang="zh-CN" b="0" i="0" u="none" strike="noStrike">
              <a:solidFill>
                <a:srgbClr val="333333"/>
              </a:solidFill>
              <a:effectLst/>
              <a:latin typeface="Open Sans"/>
            </a:endParaRPr>
          </a:p>
          <a:p>
            <a:endParaRPr lang="en-US" altLang="zh-CN" b="0" i="0" u="none" strike="noStrike">
              <a:solidFill>
                <a:srgbClr val="333333"/>
              </a:solidFill>
              <a:effectLst/>
              <a:latin typeface="Open Sans"/>
            </a:endParaRPr>
          </a:p>
          <a:p>
            <a:r>
              <a:rPr lang="zh-CN" altLang="en-US" b="0" i="0" u="none" strike="noStrike">
                <a:solidFill>
                  <a:srgbClr val="333333"/>
                </a:solidFill>
                <a:effectLst/>
                <a:latin typeface="Open Sans"/>
              </a:rPr>
              <a:t>线下数据库中，简单，可视化工具，</a:t>
            </a:r>
            <a:r>
              <a:rPr lang="en-US" altLang="zh-CN" b="0" i="0" u="none" strike="noStrike">
                <a:solidFill>
                  <a:srgbClr val="333333"/>
                </a:solidFill>
                <a:effectLst/>
                <a:latin typeface="Open Sans"/>
              </a:rPr>
              <a:t>excel</a:t>
            </a:r>
            <a:r>
              <a:rPr lang="zh-CN" altLang="en-US" b="0" i="0" u="none" strike="noStrike">
                <a:solidFill>
                  <a:srgbClr val="333333"/>
                </a:solidFill>
                <a:effectLst/>
                <a:latin typeface="Open Sans"/>
              </a:rPr>
              <a:t> </a:t>
            </a:r>
            <a:endParaRPr lang="en-US" altLang="zh-CN" b="0" i="0" u="none" strike="noStrike">
              <a:solidFill>
                <a:srgbClr val="333333"/>
              </a:solidFill>
              <a:effectLst/>
              <a:latin typeface="Open Sans"/>
            </a:endParaRPr>
          </a:p>
          <a:p>
            <a:r>
              <a:rPr lang="zh-CN" altLang="en-US" b="0" i="0" u="none" strike="noStrike">
                <a:solidFill>
                  <a:srgbClr val="333333"/>
                </a:solidFill>
                <a:effectLst/>
                <a:latin typeface="Open Sans"/>
              </a:rPr>
              <a:t>线上数据库， 运维平台提申请就可以了</a:t>
            </a:r>
            <a:endParaRPr lang="en-US" altLang="zh-CN" b="0" i="0" u="none" strike="noStrike">
              <a:solidFill>
                <a:srgbClr val="333333"/>
              </a:solidFill>
              <a:effectLst/>
              <a:latin typeface="Open Sans"/>
            </a:endParaRPr>
          </a:p>
          <a:p>
            <a:endParaRPr lang="en-US" altLang="zh-CN" b="0" i="0" u="none" strike="noStrike">
              <a:solidFill>
                <a:srgbClr val="333333"/>
              </a:solidFill>
              <a:effectLst/>
              <a:latin typeface="Open Sans"/>
            </a:endParaRPr>
          </a:p>
          <a:p>
            <a:r>
              <a:rPr lang="zh-CN" altLang="en-US" b="0" i="0" u="none" strike="noStrike">
                <a:solidFill>
                  <a:srgbClr val="333333"/>
                </a:solidFill>
                <a:effectLst/>
                <a:latin typeface="Open Sans"/>
              </a:rPr>
              <a:t>接下来，需要提供什么数据给前端，与前端交互。</a:t>
            </a:r>
            <a:endParaRPr lang="en-US" altLang="zh-CN" b="0" i="0" u="none" strike="noStrike">
              <a:solidFill>
                <a:srgbClr val="333333"/>
              </a:solidFill>
              <a:effectLst/>
              <a:latin typeface="Open Sans"/>
            </a:endParaRPr>
          </a:p>
          <a:p>
            <a:endParaRPr lang="en-US" altLang="zh-CN" b="0" i="0" u="none" strike="noStrike">
              <a:solidFill>
                <a:srgbClr val="333333"/>
              </a:solidFill>
              <a:effectLst/>
              <a:latin typeface="Open Sans"/>
            </a:endParaRPr>
          </a:p>
          <a:p>
            <a:endParaRPr lang="en-US" altLang="zh-CN" b="0" i="0" u="none" strike="noStrike">
              <a:solidFill>
                <a:srgbClr val="333333"/>
              </a:solidFill>
              <a:effectLst/>
              <a:latin typeface="Open Sans"/>
            </a:endParaRPr>
          </a:p>
          <a:p>
            <a:endParaRPr lang="zh-CN" altLang="en-US" b="0" i="0" u="none" strike="noStrike">
              <a:solidFill>
                <a:srgbClr val="333333"/>
              </a:solidFill>
              <a:effectLst/>
              <a:latin typeface="Open Sans"/>
            </a:endParaRPr>
          </a:p>
          <a:p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754CE-90F8-1740-891E-DB5D69D63461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8176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这一步前端熟悉，前端需要什么，前端需要给我什么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我们来看图，这次周年庆小游戏的逻辑图：</a:t>
            </a:r>
            <a:r>
              <a:rPr kumimoji="1" lang="en-US" altLang="zh-CN"/>
              <a:t>【</a:t>
            </a:r>
            <a:r>
              <a:rPr kumimoji="1" lang="zh-CN" altLang="en-US"/>
              <a:t>简单念</a:t>
            </a:r>
            <a:r>
              <a:rPr kumimoji="1" lang="en-US" altLang="zh-CN"/>
              <a:t>ppt】</a:t>
            </a:r>
          </a:p>
          <a:p>
            <a:endParaRPr kumimoji="1" lang="en-US" altLang="zh-CN"/>
          </a:p>
          <a:p>
            <a:r>
              <a:rPr kumimoji="1" lang="zh-CN" altLang="en-US"/>
              <a:t>接下来，约定接口的注意点</a:t>
            </a:r>
            <a:r>
              <a:rPr kumimoji="1" lang="en-US" altLang="zh-CN"/>
              <a:t>【</a:t>
            </a:r>
            <a:r>
              <a:rPr kumimoji="1" lang="zh-CN" altLang="en-US"/>
              <a:t>下一页</a:t>
            </a:r>
            <a:r>
              <a:rPr kumimoji="1" lang="en-US" altLang="zh-CN"/>
              <a:t>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754CE-90F8-1740-891E-DB5D69D63461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6596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【</a:t>
            </a:r>
            <a:r>
              <a:rPr kumimoji="1" lang="zh-CN" altLang="en-US"/>
              <a:t>念</a:t>
            </a:r>
            <a:r>
              <a:rPr kumimoji="1" lang="en-US" altLang="zh-CN"/>
              <a:t>ppt】</a:t>
            </a:r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如果更好的做法和工具、欢迎交流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约定好接口后，正式开发，有注意点，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通过这个项目总结了一些经验，分别是：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通过这次项目，对</a:t>
            </a:r>
            <a:r>
              <a:rPr kumimoji="1" lang="en-US" altLang="zh-CN"/>
              <a:t>node</a:t>
            </a:r>
            <a:r>
              <a:rPr kumimoji="1" lang="zh-CN" altLang="en-US"/>
              <a:t>产生了兴趣，对</a:t>
            </a:r>
            <a:r>
              <a:rPr kumimoji="1" lang="en-US" altLang="zh-CN"/>
              <a:t>node</a:t>
            </a:r>
            <a:r>
              <a:rPr kumimoji="1" lang="zh-CN" altLang="en-US"/>
              <a:t>深入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我们下面来介绍一下：</a:t>
            </a:r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754CE-90F8-1740-891E-DB5D69D63461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5970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16E76D-FF63-BB4C-BAD5-491B01896A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459147E-389B-E644-840C-F97DF041D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02F636-68CC-9742-8136-EBC3A26D3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E2AF-9D5F-9F4C-8705-CC86B3704ECA}" type="datetimeFigureOut">
              <a:rPr kumimoji="1" lang="zh-CN" altLang="en-US" smtClean="0"/>
              <a:t>2019/3/24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6EFC68-37CA-A449-A830-AB3D4452A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9D002E-1B98-DC47-9BBB-7A2BE38F0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72F2-C490-5247-9551-4032F97BA9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6861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8AB802-91BC-BC43-8745-CCFD02BFA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F2CFBEF-50C9-F740-AB30-C08E4B8677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D30F09-A540-964C-ADFC-AECF50983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E2AF-9D5F-9F4C-8705-CC86B3704ECA}" type="datetimeFigureOut">
              <a:rPr kumimoji="1" lang="zh-CN" altLang="en-US" smtClean="0"/>
              <a:t>2019/3/24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27FFBC-E03B-4341-B4B0-52950BE89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DDB0E9-CB9C-7048-838F-EAE27674F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72F2-C490-5247-9551-4032F97BA9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7223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4001170-3237-DE4A-AB4E-CB03938673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8779F5F-C833-B34F-8CC9-1FCE3CE073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74529F-AEAB-114A-979D-9995F1B12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E2AF-9D5F-9F4C-8705-CC86B3704ECA}" type="datetimeFigureOut">
              <a:rPr kumimoji="1" lang="zh-CN" altLang="en-US" smtClean="0"/>
              <a:t>2019/3/24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279230-D24F-5F40-A1E6-7A5264582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666D24-79D9-F343-B2C0-986510C57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72F2-C490-5247-9551-4032F97BA9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6200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EFBEC6-9407-F14F-8A08-74DCCFD91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1A919C-5F58-1D46-8053-C783DD77A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11ABD8-EA3E-DF4E-8E80-5CC4693B2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E2AF-9D5F-9F4C-8705-CC86B3704ECA}" type="datetimeFigureOut">
              <a:rPr kumimoji="1" lang="zh-CN" altLang="en-US" smtClean="0"/>
              <a:t>2019/3/24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5FCF86-7270-8843-A8AA-BC61BAD2F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BE095D-6B8E-0E40-83EB-D3E175CC0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72F2-C490-5247-9551-4032F97BA9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2646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DD0546-E54F-4245-A31C-C9009C4F9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60571D-4703-1242-A1B0-B920AF9FA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90D143-E8DD-3F49-A604-A2D107E97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E2AF-9D5F-9F4C-8705-CC86B3704ECA}" type="datetimeFigureOut">
              <a:rPr kumimoji="1" lang="zh-CN" altLang="en-US" smtClean="0"/>
              <a:t>2019/3/24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8CD191-ACDB-944E-98F3-83C9D273D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1A80F7-B9EE-6146-8711-D81F9C8EC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72F2-C490-5247-9551-4032F97BA9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5800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3B8E2A-5D30-CB4C-93E1-8127079FF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4D3708-7F93-024B-89AC-764C19F34B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6684DF5-E8EA-3F4F-85D0-BE131A9FAE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11BDBA-6473-7D42-A647-47DA09360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E2AF-9D5F-9F4C-8705-CC86B3704ECA}" type="datetimeFigureOut">
              <a:rPr kumimoji="1" lang="zh-CN" altLang="en-US" smtClean="0"/>
              <a:t>2019/3/24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2A66261-26AF-1C4F-8D46-56C614952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EA20EE-ABA5-9344-ADE5-B58B2B2F5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72F2-C490-5247-9551-4032F97BA9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7791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2C7388-65D7-234D-80BE-3E51A9BDD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5151EA-1295-A342-A40C-FEE3FA017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7C53BF-8D32-0D45-882B-CE0ECA0CAB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FD9C0FC-2598-4346-A128-4C10845263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5400611-BF22-4B49-A658-CDD8402CEB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F21C962-3821-CF4C-9FF8-E51A37B6B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E2AF-9D5F-9F4C-8705-CC86B3704ECA}" type="datetimeFigureOut">
              <a:rPr kumimoji="1" lang="zh-CN" altLang="en-US" smtClean="0"/>
              <a:t>2019/3/24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842BC42-A536-1F41-B731-56A00BF59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2121F0F-D114-0847-8CF0-3FEE87B4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72F2-C490-5247-9551-4032F97BA9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6539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16EE1A-C99E-C740-8DC9-A3BC423C3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DC94956-29AB-AD4B-9E77-8730AEF12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E2AF-9D5F-9F4C-8705-CC86B3704ECA}" type="datetimeFigureOut">
              <a:rPr kumimoji="1" lang="zh-CN" altLang="en-US" smtClean="0"/>
              <a:t>2019/3/24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E7503B8-1931-164C-8930-CBAC42F36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CC9C0A8-A428-8E4E-A730-C86CCF088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72F2-C490-5247-9551-4032F97BA9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8001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B392B37-7FCC-EB4E-9714-FAD442025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E2AF-9D5F-9F4C-8705-CC86B3704ECA}" type="datetimeFigureOut">
              <a:rPr kumimoji="1" lang="zh-CN" altLang="en-US" smtClean="0"/>
              <a:t>2019/3/24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53D71B0-D0A0-794F-ADC0-70F9AD7E8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4E478C-D5CE-AB44-B1AF-FFDC18A34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72F2-C490-5247-9551-4032F97BA9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0168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78B0B4-B79F-0340-9103-17CEB390A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7B373F-E960-F84F-B5B5-598DE8016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CBD5FF2-AAAF-E74A-A1BE-49375E6AFE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88ACA51-4BAA-4941-8CD5-D4CF30D8A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E2AF-9D5F-9F4C-8705-CC86B3704ECA}" type="datetimeFigureOut">
              <a:rPr kumimoji="1" lang="zh-CN" altLang="en-US" smtClean="0"/>
              <a:t>2019/3/24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26063C-C48C-8740-87B8-E1DBA2A0A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EE530E-F168-7148-840F-DE2B4FCC9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72F2-C490-5247-9551-4032F97BA9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4824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27DB0E-C313-9142-B5FE-6A6505AF6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519D149-867F-4A4B-B229-366D9E222C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F968FBA-16C4-1A4D-A994-B09E7B13D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D618607-CCB2-0948-9844-01C5E596F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E2AF-9D5F-9F4C-8705-CC86B3704ECA}" type="datetimeFigureOut">
              <a:rPr kumimoji="1" lang="zh-CN" altLang="en-US" smtClean="0"/>
              <a:t>2019/3/24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0E2BDC-3E91-C24F-A7F3-478A4C8F2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ED7C7D5-DC4B-3B41-87A5-9C56C6CC6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F72F2-C490-5247-9551-4032F97BA9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221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003DD50-4E2A-D840-9C73-86FAA829F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0C40F0-F058-3A49-A479-F9005F960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3E2790-8F27-AA4E-AFCB-663423A5F7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7DE2AF-9D5F-9F4C-8705-CC86B3704ECA}" type="datetimeFigureOut">
              <a:rPr kumimoji="1" lang="zh-CN" altLang="en-US" smtClean="0"/>
              <a:t>2019/3/24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13989E-AEA9-AA4E-915D-69524CFEC3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016906-984B-6D46-848C-E3D3BE1BC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F72F2-C490-5247-9551-4032F97BA9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7517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BDB07990-6964-8244-9FBD-367CD1DBE6BE}"/>
              </a:ext>
            </a:extLst>
          </p:cNvPr>
          <p:cNvGrpSpPr/>
          <p:nvPr/>
        </p:nvGrpSpPr>
        <p:grpSpPr>
          <a:xfrm>
            <a:off x="0" y="0"/>
            <a:ext cx="12192000" cy="6996652"/>
            <a:chOff x="87440" y="1364105"/>
            <a:chExt cx="12192000" cy="699665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1C14FC8D-FF0B-0B45-875D-C826C2AA4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440" y="1364105"/>
              <a:ext cx="12192000" cy="6996652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6271302-2980-2248-BC97-7BD1270B5818}"/>
                </a:ext>
              </a:extLst>
            </p:cNvPr>
            <p:cNvSpPr/>
            <p:nvPr/>
          </p:nvSpPr>
          <p:spPr>
            <a:xfrm>
              <a:off x="87440" y="1364105"/>
              <a:ext cx="12192000" cy="6996652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4916AC0F-410C-2F48-838E-3F05CE4A3C80}"/>
              </a:ext>
            </a:extLst>
          </p:cNvPr>
          <p:cNvSpPr/>
          <p:nvPr/>
        </p:nvSpPr>
        <p:spPr>
          <a:xfrm>
            <a:off x="1319838" y="2380443"/>
            <a:ext cx="991008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i="0" dirty="0">
                <a:solidFill>
                  <a:schemeClr val="bg1"/>
                </a:solidFill>
                <a:effectLst/>
                <a:latin typeface="Open Sans"/>
              </a:rPr>
              <a:t>用</a:t>
            </a:r>
            <a:r>
              <a:rPr lang="en" altLang="zh-CN" sz="4400" b="1" i="0" dirty="0">
                <a:solidFill>
                  <a:schemeClr val="bg1"/>
                </a:solidFill>
                <a:effectLst/>
                <a:latin typeface="Open Sans"/>
              </a:rPr>
              <a:t>Node</a:t>
            </a:r>
            <a:r>
              <a:rPr lang="zh-CN" altLang="en-US" sz="4400" b="1" i="0" dirty="0">
                <a:solidFill>
                  <a:schemeClr val="bg1"/>
                </a:solidFill>
                <a:effectLst/>
                <a:latin typeface="Open Sans"/>
              </a:rPr>
              <a:t>快速搭建一个活动的服务端体系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6E53E03-761D-7743-9E26-D262D48C8D82}"/>
              </a:ext>
            </a:extLst>
          </p:cNvPr>
          <p:cNvSpPr/>
          <p:nvPr/>
        </p:nvSpPr>
        <p:spPr>
          <a:xfrm>
            <a:off x="4702830" y="4888602"/>
            <a:ext cx="2786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分享人：贝贝社群 杜俊成</a:t>
            </a:r>
          </a:p>
        </p:txBody>
      </p:sp>
    </p:spTree>
    <p:extLst>
      <p:ext uri="{BB962C8B-B14F-4D97-AF65-F5344CB8AC3E}">
        <p14:creationId xmlns:p14="http://schemas.microsoft.com/office/powerpoint/2010/main" val="489542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>
            <a:extLst>
              <a:ext uri="{FF2B5EF4-FFF2-40B4-BE49-F238E27FC236}">
                <a16:creationId xmlns:a16="http://schemas.microsoft.com/office/drawing/2014/main" id="{352F1E0E-FE62-DE4C-9D11-670E45845264}"/>
              </a:ext>
            </a:extLst>
          </p:cNvPr>
          <p:cNvSpPr/>
          <p:nvPr/>
        </p:nvSpPr>
        <p:spPr>
          <a:xfrm>
            <a:off x="1906292" y="1593469"/>
            <a:ext cx="3580108" cy="1413202"/>
          </a:xfrm>
          <a:prstGeom prst="roundRect">
            <a:avLst/>
          </a:prstGeom>
          <a:solidFill>
            <a:srgbClr val="16A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b="1"/>
              <a:t>代码的复用性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A028555F-B925-D145-BC18-FF7126CB0EFB}"/>
              </a:ext>
            </a:extLst>
          </p:cNvPr>
          <p:cNvSpPr/>
          <p:nvPr/>
        </p:nvSpPr>
        <p:spPr>
          <a:xfrm>
            <a:off x="6274231" y="1593469"/>
            <a:ext cx="3580108" cy="1413202"/>
          </a:xfrm>
          <a:prstGeom prst="roundRect">
            <a:avLst/>
          </a:prstGeom>
          <a:solidFill>
            <a:srgbClr val="16A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b="1"/>
              <a:t>高并发的优化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179EFFC5-6D6E-FB4B-AA09-FCF271186A5F}"/>
              </a:ext>
            </a:extLst>
          </p:cNvPr>
          <p:cNvSpPr/>
          <p:nvPr/>
        </p:nvSpPr>
        <p:spPr>
          <a:xfrm>
            <a:off x="6274231" y="3822257"/>
            <a:ext cx="3580108" cy="1413202"/>
          </a:xfrm>
          <a:prstGeom prst="roundRect">
            <a:avLst/>
          </a:prstGeom>
          <a:solidFill>
            <a:srgbClr val="16A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b="1"/>
              <a:t>深入理解</a:t>
            </a:r>
            <a:r>
              <a:rPr kumimoji="1" lang="en-US" altLang="zh-CN" sz="3200" b="1"/>
              <a:t>node</a:t>
            </a:r>
            <a:endParaRPr kumimoji="1" lang="zh-CN" altLang="en-US" sz="3200" b="1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F532AF03-31E9-FD4A-82D3-DBB204B97BC7}"/>
              </a:ext>
            </a:extLst>
          </p:cNvPr>
          <p:cNvSpPr/>
          <p:nvPr/>
        </p:nvSpPr>
        <p:spPr>
          <a:xfrm>
            <a:off x="1906292" y="3822257"/>
            <a:ext cx="3580108" cy="1413202"/>
          </a:xfrm>
          <a:prstGeom prst="roundRect">
            <a:avLst/>
          </a:prstGeom>
          <a:solidFill>
            <a:srgbClr val="16A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b="1"/>
              <a:t>防作弊的策略</a:t>
            </a:r>
          </a:p>
        </p:txBody>
      </p:sp>
    </p:spTree>
    <p:extLst>
      <p:ext uri="{BB962C8B-B14F-4D97-AF65-F5344CB8AC3E}">
        <p14:creationId xmlns:p14="http://schemas.microsoft.com/office/powerpoint/2010/main" val="1196280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禁止符 6">
            <a:extLst>
              <a:ext uri="{FF2B5EF4-FFF2-40B4-BE49-F238E27FC236}">
                <a16:creationId xmlns:a16="http://schemas.microsoft.com/office/drawing/2014/main" id="{C272BB10-8B2C-7A44-99C1-184F62D4B39D}"/>
              </a:ext>
            </a:extLst>
          </p:cNvPr>
          <p:cNvSpPr/>
          <p:nvPr/>
        </p:nvSpPr>
        <p:spPr>
          <a:xfrm>
            <a:off x="4322068" y="1042147"/>
            <a:ext cx="3170623" cy="3170623"/>
          </a:xfrm>
          <a:prstGeom prst="noSmoking">
            <a:avLst>
              <a:gd name="adj" fmla="val 1005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7D329AE-4B2E-4F4B-AD89-14B4894078C7}"/>
              </a:ext>
            </a:extLst>
          </p:cNvPr>
          <p:cNvSpPr txBox="1"/>
          <p:nvPr/>
        </p:nvSpPr>
        <p:spPr>
          <a:xfrm>
            <a:off x="1756359" y="4637311"/>
            <a:ext cx="8302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>
                <a:solidFill>
                  <a:srgbClr val="C00000"/>
                </a:solidFill>
                <a:latin typeface="Heiti SC Medium" pitchFamily="2" charset="-128"/>
                <a:ea typeface="Heiti SC Medium" pitchFamily="2" charset="-128"/>
              </a:rPr>
              <a:t>1.</a:t>
            </a:r>
            <a:r>
              <a:rPr kumimoji="1" lang="zh-CN" altLang="en-US" sz="4000">
                <a:solidFill>
                  <a:srgbClr val="C00000"/>
                </a:solidFill>
                <a:latin typeface="Heiti SC Medium" pitchFamily="2" charset="-128"/>
                <a:ea typeface="Heiti SC Medium" pitchFamily="2" charset="-128"/>
              </a:rPr>
              <a:t> 不要过早的复用</a:t>
            </a:r>
            <a:endParaRPr kumimoji="1" lang="en-US" altLang="zh-CN" sz="4000">
              <a:solidFill>
                <a:srgbClr val="C0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0C050AE-5F15-8242-B0C8-6EEEC98DCA4D}"/>
              </a:ext>
            </a:extLst>
          </p:cNvPr>
          <p:cNvSpPr txBox="1"/>
          <p:nvPr/>
        </p:nvSpPr>
        <p:spPr>
          <a:xfrm>
            <a:off x="1908759" y="5345197"/>
            <a:ext cx="8302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>
                <a:solidFill>
                  <a:srgbClr val="C00000"/>
                </a:solidFill>
                <a:latin typeface="Heiti SC Medium" pitchFamily="2" charset="-128"/>
                <a:ea typeface="Heiti SC Medium" pitchFamily="2" charset="-128"/>
              </a:rPr>
              <a:t>过早的复用是万恶之源</a:t>
            </a:r>
          </a:p>
        </p:txBody>
      </p:sp>
    </p:spTree>
    <p:extLst>
      <p:ext uri="{BB962C8B-B14F-4D97-AF65-F5344CB8AC3E}">
        <p14:creationId xmlns:p14="http://schemas.microsoft.com/office/powerpoint/2010/main" val="2433340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8F72503-4DD2-6D4E-8974-47AB8A73C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914" y="2171680"/>
            <a:ext cx="1676400" cy="16764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9B6D28F-0B49-F54C-A3C8-1BD84A537BC6}"/>
              </a:ext>
            </a:extLst>
          </p:cNvPr>
          <p:cNvSpPr txBox="1"/>
          <p:nvPr/>
        </p:nvSpPr>
        <p:spPr>
          <a:xfrm>
            <a:off x="1721823" y="4332337"/>
            <a:ext cx="8302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>
                <a:solidFill>
                  <a:srgbClr val="1781D1"/>
                </a:solidFill>
                <a:latin typeface="Heiti SC Medium" pitchFamily="2" charset="-128"/>
                <a:ea typeface="Heiti SC Medium" pitchFamily="2" charset="-128"/>
              </a:rPr>
              <a:t>2.</a:t>
            </a:r>
            <a:r>
              <a:rPr kumimoji="1" lang="zh-CN" altLang="en-US" sz="4000">
                <a:solidFill>
                  <a:srgbClr val="1781D1"/>
                </a:solidFill>
                <a:latin typeface="Heiti SC Medium" pitchFamily="2" charset="-128"/>
                <a:ea typeface="Heiti SC Medium" pitchFamily="2" charset="-128"/>
              </a:rPr>
              <a:t> 单一职责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434FB22-34C4-794D-9350-5963840D758B}"/>
              </a:ext>
            </a:extLst>
          </p:cNvPr>
          <p:cNvSpPr txBox="1"/>
          <p:nvPr/>
        </p:nvSpPr>
        <p:spPr>
          <a:xfrm>
            <a:off x="1721823" y="5040223"/>
            <a:ext cx="8302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>
                <a:solidFill>
                  <a:srgbClr val="1781D1"/>
                </a:solidFill>
                <a:latin typeface="Heiti SC Medium" pitchFamily="2" charset="-128"/>
                <a:ea typeface="Heiti SC Medium" pitchFamily="2" charset="-128"/>
              </a:rPr>
              <a:t>干的活越多，复用性越差</a:t>
            </a:r>
          </a:p>
        </p:txBody>
      </p:sp>
    </p:spTree>
    <p:extLst>
      <p:ext uri="{BB962C8B-B14F-4D97-AF65-F5344CB8AC3E}">
        <p14:creationId xmlns:p14="http://schemas.microsoft.com/office/powerpoint/2010/main" val="4265334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C99A42F-2CE0-1B4B-8BEB-C9A859469FB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583" y="1038820"/>
            <a:ext cx="3798293" cy="58191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F606EDD-A870-A245-86D5-4ED886E6BEEB}"/>
              </a:ext>
            </a:extLst>
          </p:cNvPr>
          <p:cNvSpPr txBox="1"/>
          <p:nvPr/>
        </p:nvSpPr>
        <p:spPr>
          <a:xfrm>
            <a:off x="1031127" y="2"/>
            <a:ext cx="30332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b="1">
                <a:solidFill>
                  <a:srgbClr val="1781D1"/>
                </a:solidFill>
              </a:rPr>
              <a:t>good</a:t>
            </a:r>
            <a:r>
              <a:rPr kumimoji="1" lang="zh-CN" altLang="en-US" sz="4800" b="1">
                <a:solidFill>
                  <a:srgbClr val="1781D1"/>
                </a:solidFill>
              </a:rPr>
              <a:t> </a:t>
            </a:r>
            <a:r>
              <a:rPr kumimoji="1" lang="en-US" altLang="zh-CN" sz="4800" b="1">
                <a:solidFill>
                  <a:srgbClr val="1781D1"/>
                </a:solidFill>
              </a:rPr>
              <a:t>case</a:t>
            </a:r>
            <a:endParaRPr kumimoji="1" lang="zh-CN" altLang="en-US" sz="4800" b="1">
              <a:solidFill>
                <a:srgbClr val="1781D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9648186-BF0C-2149-AEEE-406C1CB77C1B}"/>
              </a:ext>
            </a:extLst>
          </p:cNvPr>
          <p:cNvSpPr txBox="1"/>
          <p:nvPr/>
        </p:nvSpPr>
        <p:spPr>
          <a:xfrm>
            <a:off x="7080747" y="2"/>
            <a:ext cx="26196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b="1">
                <a:solidFill>
                  <a:srgbClr val="1781D1"/>
                </a:solidFill>
              </a:rPr>
              <a:t>bad</a:t>
            </a:r>
            <a:r>
              <a:rPr kumimoji="1" lang="zh-CN" altLang="en-US" sz="4800" b="1">
                <a:solidFill>
                  <a:srgbClr val="1781D1"/>
                </a:solidFill>
              </a:rPr>
              <a:t> </a:t>
            </a:r>
            <a:r>
              <a:rPr kumimoji="1" lang="en-US" altLang="zh-CN" sz="4800" b="1">
                <a:solidFill>
                  <a:srgbClr val="1781D1"/>
                </a:solidFill>
              </a:rPr>
              <a:t>case</a:t>
            </a:r>
            <a:endParaRPr kumimoji="1" lang="zh-CN" altLang="en-US" sz="4800" b="1">
              <a:solidFill>
                <a:srgbClr val="1781D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86E0DEB-6A01-A147-B97A-84C6062ED78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6784" y="1050651"/>
            <a:ext cx="6995216" cy="580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35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8678E0D6-2357-C548-B7DB-BA91B7FCF3F0}"/>
              </a:ext>
            </a:extLst>
          </p:cNvPr>
          <p:cNvSpPr/>
          <p:nvPr/>
        </p:nvSpPr>
        <p:spPr>
          <a:xfrm>
            <a:off x="1714499" y="2849335"/>
            <a:ext cx="3445329" cy="2057400"/>
          </a:xfrm>
          <a:prstGeom prst="roundRect">
            <a:avLst>
              <a:gd name="adj" fmla="val 733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/>
              <a:t>通过类的继承</a:t>
            </a: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D1E8F8C0-8DDC-F546-B032-80DB9EE51381}"/>
              </a:ext>
            </a:extLst>
          </p:cNvPr>
          <p:cNvSpPr/>
          <p:nvPr/>
        </p:nvSpPr>
        <p:spPr>
          <a:xfrm>
            <a:off x="6928757" y="2849335"/>
            <a:ext cx="3445329" cy="2057400"/>
          </a:xfrm>
          <a:prstGeom prst="roundRect">
            <a:avLst>
              <a:gd name="adj" fmla="val 733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/>
              <a:t>单独抽出工具库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425AA7F6-5638-4848-97B7-5E96531021D3}"/>
              </a:ext>
            </a:extLst>
          </p:cNvPr>
          <p:cNvCxnSpPr/>
          <p:nvPr/>
        </p:nvCxnSpPr>
        <p:spPr>
          <a:xfrm>
            <a:off x="5954980" y="2278082"/>
            <a:ext cx="0" cy="383721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4BE79483-452C-8B41-8454-0341065E9CB9}"/>
              </a:ext>
            </a:extLst>
          </p:cNvPr>
          <p:cNvSpPr/>
          <p:nvPr/>
        </p:nvSpPr>
        <p:spPr>
          <a:xfrm>
            <a:off x="76059" y="536123"/>
            <a:ext cx="121604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i="0" u="none" strike="noStrike">
                <a:effectLst/>
                <a:latin typeface="Heiti SC Medium" pitchFamily="2" charset="-128"/>
                <a:ea typeface="Heiti SC Medium" pitchFamily="2" charset="-128"/>
              </a:rPr>
              <a:t>复用的两种方式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AA4F921-E8A3-7745-A4DF-1126336BF1D0}"/>
              </a:ext>
            </a:extLst>
          </p:cNvPr>
          <p:cNvSpPr txBox="1"/>
          <p:nvPr/>
        </p:nvSpPr>
        <p:spPr>
          <a:xfrm>
            <a:off x="1899689" y="5277672"/>
            <a:ext cx="38968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>
                <a:solidFill>
                  <a:srgbClr val="355BB7"/>
                </a:solidFill>
              </a:rPr>
              <a:t>检查活动是否在有效期内的方法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9EDAFA9-F442-774C-A927-A4BE89435D1D}"/>
              </a:ext>
            </a:extLst>
          </p:cNvPr>
          <p:cNvSpPr/>
          <p:nvPr/>
        </p:nvSpPr>
        <p:spPr>
          <a:xfrm>
            <a:off x="1714499" y="5369743"/>
            <a:ext cx="185190" cy="18519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4B63E57-5C64-9C48-AB34-56297DC2080D}"/>
              </a:ext>
            </a:extLst>
          </p:cNvPr>
          <p:cNvSpPr txBox="1"/>
          <p:nvPr/>
        </p:nvSpPr>
        <p:spPr>
          <a:xfrm>
            <a:off x="7113947" y="5283115"/>
            <a:ext cx="2893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>
                <a:solidFill>
                  <a:srgbClr val="E66826"/>
                </a:solidFill>
              </a:rPr>
              <a:t>连接</a:t>
            </a:r>
            <a:r>
              <a:rPr kumimoji="1" lang="en-US" altLang="zh-CN" sz="2000" b="1">
                <a:solidFill>
                  <a:srgbClr val="E66826"/>
                </a:solidFill>
              </a:rPr>
              <a:t>redis</a:t>
            </a:r>
            <a:r>
              <a:rPr kumimoji="1" lang="zh-CN" altLang="en-US" sz="2000" b="1">
                <a:solidFill>
                  <a:srgbClr val="E66826"/>
                </a:solidFill>
              </a:rPr>
              <a:t>的方法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8C56560-1301-FB42-AC57-DB0C08133B26}"/>
              </a:ext>
            </a:extLst>
          </p:cNvPr>
          <p:cNvSpPr/>
          <p:nvPr/>
        </p:nvSpPr>
        <p:spPr>
          <a:xfrm>
            <a:off x="6928757" y="5375186"/>
            <a:ext cx="185190" cy="185190"/>
          </a:xfrm>
          <a:prstGeom prst="ellipse">
            <a:avLst/>
          </a:prstGeom>
          <a:solidFill>
            <a:srgbClr val="E66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/>
          </a:p>
        </p:txBody>
      </p:sp>
    </p:spTree>
    <p:extLst>
      <p:ext uri="{BB962C8B-B14F-4D97-AF65-F5344CB8AC3E}">
        <p14:creationId xmlns:p14="http://schemas.microsoft.com/office/powerpoint/2010/main" val="2627509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>
            <a:extLst>
              <a:ext uri="{FF2B5EF4-FFF2-40B4-BE49-F238E27FC236}">
                <a16:creationId xmlns:a16="http://schemas.microsoft.com/office/drawing/2014/main" id="{7299D5E2-5D07-994A-8BB4-E9ACCB2E1E7F}"/>
              </a:ext>
            </a:extLst>
          </p:cNvPr>
          <p:cNvGrpSpPr/>
          <p:nvPr/>
        </p:nvGrpSpPr>
        <p:grpSpPr>
          <a:xfrm>
            <a:off x="226555" y="4704882"/>
            <a:ext cx="6527345" cy="604157"/>
            <a:chOff x="195943" y="4979532"/>
            <a:chExt cx="6527345" cy="604157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F2F16F0C-B466-3641-94D7-E31DCCE2556A}"/>
                </a:ext>
              </a:extLst>
            </p:cNvPr>
            <p:cNvSpPr/>
            <p:nvPr/>
          </p:nvSpPr>
          <p:spPr>
            <a:xfrm>
              <a:off x="195943" y="4979532"/>
              <a:ext cx="3053442" cy="604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" altLang="zh-CN" sz="2000" b="1"/>
                <a:t>flybear_delete_member</a:t>
              </a:r>
              <a:endParaRPr kumimoji="1" lang="zh-CN" altLang="en-US" sz="2000" b="1"/>
            </a:p>
          </p:txBody>
        </p:sp>
        <p:cxnSp>
          <p:nvCxnSpPr>
            <p:cNvPr id="24" name="直线箭头连接符 23">
              <a:extLst>
                <a:ext uri="{FF2B5EF4-FFF2-40B4-BE49-F238E27FC236}">
                  <a16:creationId xmlns:a16="http://schemas.microsoft.com/office/drawing/2014/main" id="{3B34258A-3613-D543-9A6A-1E2ABC6F2B3B}"/>
                </a:ext>
              </a:extLst>
            </p:cNvPr>
            <p:cNvCxnSpPr>
              <a:cxnSpLocks/>
              <a:stCxn id="18" idx="3"/>
              <a:endCxn id="29" idx="1"/>
            </p:cNvCxnSpPr>
            <p:nvPr/>
          </p:nvCxnSpPr>
          <p:spPr>
            <a:xfrm>
              <a:off x="3249385" y="5281611"/>
              <a:ext cx="93481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圆角矩形 28">
              <a:extLst>
                <a:ext uri="{FF2B5EF4-FFF2-40B4-BE49-F238E27FC236}">
                  <a16:creationId xmlns:a16="http://schemas.microsoft.com/office/drawing/2014/main" id="{F6567D08-67FC-334E-A60B-C1F8D8E18F6A}"/>
                </a:ext>
              </a:extLst>
            </p:cNvPr>
            <p:cNvSpPr/>
            <p:nvPr/>
          </p:nvSpPr>
          <p:spPr>
            <a:xfrm>
              <a:off x="4184196" y="4979532"/>
              <a:ext cx="2539092" cy="604157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" altLang="zh-CN" sz="2000" b="1"/>
                <a:t>DeleteMemberHandler</a:t>
              </a:r>
              <a:endParaRPr kumimoji="1" lang="zh-CN" altLang="en-US" sz="2000" b="1"/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F4E37551-D27D-204D-AAB0-2E437FC6B8D7}"/>
              </a:ext>
            </a:extLst>
          </p:cNvPr>
          <p:cNvGrpSpPr/>
          <p:nvPr/>
        </p:nvGrpSpPr>
        <p:grpSpPr>
          <a:xfrm>
            <a:off x="226555" y="5590028"/>
            <a:ext cx="6527344" cy="606879"/>
            <a:chOff x="195943" y="6019118"/>
            <a:chExt cx="6527344" cy="606879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3ECD5C5-0945-A64B-9C5D-7657302429E0}"/>
                </a:ext>
              </a:extLst>
            </p:cNvPr>
            <p:cNvSpPr/>
            <p:nvPr/>
          </p:nvSpPr>
          <p:spPr>
            <a:xfrm>
              <a:off x="195943" y="6019118"/>
              <a:ext cx="3053442" cy="604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" altLang="zh-CN" sz="2000" b="1"/>
                <a:t>flybear_leave_group</a:t>
              </a:r>
              <a:endParaRPr kumimoji="1" lang="zh-CN" altLang="en-US" sz="2000" b="1"/>
            </a:p>
          </p:txBody>
        </p:sp>
        <p:cxnSp>
          <p:nvCxnSpPr>
            <p:cNvPr id="25" name="直线箭头连接符 24">
              <a:extLst>
                <a:ext uri="{FF2B5EF4-FFF2-40B4-BE49-F238E27FC236}">
                  <a16:creationId xmlns:a16="http://schemas.microsoft.com/office/drawing/2014/main" id="{1A2EA864-7F46-154B-9CBE-2A923A3D7960}"/>
                </a:ext>
              </a:extLst>
            </p:cNvPr>
            <p:cNvCxnSpPr>
              <a:cxnSpLocks/>
              <a:endCxn id="30" idx="1"/>
            </p:cNvCxnSpPr>
            <p:nvPr/>
          </p:nvCxnSpPr>
          <p:spPr>
            <a:xfrm flipV="1">
              <a:off x="3249385" y="6323919"/>
              <a:ext cx="934810" cy="170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圆角矩形 29">
              <a:extLst>
                <a:ext uri="{FF2B5EF4-FFF2-40B4-BE49-F238E27FC236}">
                  <a16:creationId xmlns:a16="http://schemas.microsoft.com/office/drawing/2014/main" id="{5F4DE1BA-E4DD-834C-AE0F-AE399D169A07}"/>
                </a:ext>
              </a:extLst>
            </p:cNvPr>
            <p:cNvSpPr/>
            <p:nvPr/>
          </p:nvSpPr>
          <p:spPr>
            <a:xfrm>
              <a:off x="4184195" y="6021840"/>
              <a:ext cx="2539092" cy="604157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" altLang="zh-CN" sz="2000" b="1"/>
                <a:t>LeaveGroupHandler</a:t>
              </a:r>
              <a:endParaRPr kumimoji="1" lang="zh-CN" altLang="en-US" sz="2000" b="1"/>
            </a:p>
          </p:txBody>
        </p:sp>
      </p:grpSp>
      <p:sp>
        <p:nvSpPr>
          <p:cNvPr id="31" name="右大括号 30">
            <a:extLst>
              <a:ext uri="{FF2B5EF4-FFF2-40B4-BE49-F238E27FC236}">
                <a16:creationId xmlns:a16="http://schemas.microsoft.com/office/drawing/2014/main" id="{34C9FB4F-4401-7E44-84FB-6FD45E7C7DE4}"/>
              </a:ext>
            </a:extLst>
          </p:cNvPr>
          <p:cNvSpPr/>
          <p:nvPr/>
        </p:nvSpPr>
        <p:spPr>
          <a:xfrm>
            <a:off x="6793881" y="2042499"/>
            <a:ext cx="357525" cy="4191293"/>
          </a:xfrm>
          <a:prstGeom prst="rightBrace">
            <a:avLst>
              <a:gd name="adj1" fmla="val 72619"/>
              <a:gd name="adj2" fmla="val 50000"/>
            </a:avLst>
          </a:prstGeom>
          <a:noFill/>
          <a:ln>
            <a:solidFill>
              <a:srgbClr val="E668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AA74914-BC80-DF46-85CF-D97126219C5D}"/>
              </a:ext>
            </a:extLst>
          </p:cNvPr>
          <p:cNvSpPr/>
          <p:nvPr/>
        </p:nvSpPr>
        <p:spPr>
          <a:xfrm>
            <a:off x="7787039" y="3913887"/>
            <a:ext cx="1545938" cy="60415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/>
              <a:t>Base</a:t>
            </a:r>
            <a:r>
              <a:rPr lang="en" altLang="zh-CN" sz="2000" b="1"/>
              <a:t>Handler</a:t>
            </a:r>
            <a:endParaRPr kumimoji="1" lang="zh-CN" altLang="en-US" sz="2000" b="1"/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524EA14B-F209-E34E-81BD-A3672737CBF9}"/>
              </a:ext>
            </a:extLst>
          </p:cNvPr>
          <p:cNvGrpSpPr/>
          <p:nvPr/>
        </p:nvGrpSpPr>
        <p:grpSpPr>
          <a:xfrm>
            <a:off x="226555" y="3817016"/>
            <a:ext cx="6527346" cy="606879"/>
            <a:chOff x="195943" y="3937224"/>
            <a:chExt cx="6527346" cy="606879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7629C6B-912C-FB45-9D2D-ED1453C397F3}"/>
                </a:ext>
              </a:extLst>
            </p:cNvPr>
            <p:cNvSpPr/>
            <p:nvPr/>
          </p:nvSpPr>
          <p:spPr>
            <a:xfrm>
              <a:off x="195943" y="3939946"/>
              <a:ext cx="3053442" cy="604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" altLang="zh-CN" sz="2000" b="1"/>
                <a:t>flybear_update_score</a:t>
              </a:r>
              <a:endParaRPr kumimoji="1" lang="zh-CN" altLang="en-US" sz="2000" b="1"/>
            </a:p>
          </p:txBody>
        </p:sp>
        <p:sp>
          <p:nvSpPr>
            <p:cNvPr id="28" name="圆角矩形 27">
              <a:extLst>
                <a:ext uri="{FF2B5EF4-FFF2-40B4-BE49-F238E27FC236}">
                  <a16:creationId xmlns:a16="http://schemas.microsoft.com/office/drawing/2014/main" id="{BB1E26FF-AFC7-AD45-9691-F5613CEBC23B}"/>
                </a:ext>
              </a:extLst>
            </p:cNvPr>
            <p:cNvSpPr/>
            <p:nvPr/>
          </p:nvSpPr>
          <p:spPr>
            <a:xfrm>
              <a:off x="4184197" y="3937224"/>
              <a:ext cx="2539092" cy="604157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" altLang="zh-CN" sz="2000" b="1"/>
                <a:t>UpdateScoreHandler</a:t>
              </a:r>
              <a:endParaRPr kumimoji="1" lang="zh-CN" altLang="en-US" sz="2000" b="1"/>
            </a:p>
          </p:txBody>
        </p:sp>
        <p:cxnSp>
          <p:nvCxnSpPr>
            <p:cNvPr id="41" name="直线箭头连接符 40">
              <a:extLst>
                <a:ext uri="{FF2B5EF4-FFF2-40B4-BE49-F238E27FC236}">
                  <a16:creationId xmlns:a16="http://schemas.microsoft.com/office/drawing/2014/main" id="{BE6BBB91-1861-744D-8C99-1EC7E67F7564}"/>
                </a:ext>
              </a:extLst>
            </p:cNvPr>
            <p:cNvCxnSpPr>
              <a:cxnSpLocks/>
            </p:cNvCxnSpPr>
            <p:nvPr/>
          </p:nvCxnSpPr>
          <p:spPr>
            <a:xfrm>
              <a:off x="3249385" y="4258354"/>
              <a:ext cx="9348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2DB28A93-E495-7846-8B23-327967BDD50B}"/>
              </a:ext>
            </a:extLst>
          </p:cNvPr>
          <p:cNvGrpSpPr/>
          <p:nvPr/>
        </p:nvGrpSpPr>
        <p:grpSpPr>
          <a:xfrm>
            <a:off x="226555" y="2926428"/>
            <a:ext cx="6527347" cy="609601"/>
            <a:chOff x="195943" y="2894916"/>
            <a:chExt cx="6527347" cy="60960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14AEE4EE-8ADF-454B-8CB2-506657CC9B6F}"/>
                </a:ext>
              </a:extLst>
            </p:cNvPr>
            <p:cNvSpPr/>
            <p:nvPr/>
          </p:nvSpPr>
          <p:spPr>
            <a:xfrm>
              <a:off x="195943" y="2900360"/>
              <a:ext cx="3053442" cy="604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" altLang="zh-CN" sz="2000" b="1"/>
                <a:t>flybear_home_page</a:t>
              </a:r>
              <a:endParaRPr kumimoji="1" lang="zh-CN" altLang="en-US" sz="2000" b="1"/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8F22A25C-66F4-0345-A2C8-12CD2033A675}"/>
                </a:ext>
              </a:extLst>
            </p:cNvPr>
            <p:cNvSpPr/>
            <p:nvPr/>
          </p:nvSpPr>
          <p:spPr>
            <a:xfrm>
              <a:off x="4184198" y="2894916"/>
              <a:ext cx="2539092" cy="604157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" altLang="zh-CN" sz="2000" b="1"/>
                <a:t>HomePageHandler</a:t>
              </a:r>
              <a:endParaRPr kumimoji="1" lang="zh-CN" altLang="en-US" sz="2000" b="1"/>
            </a:p>
          </p:txBody>
        </p:sp>
        <p:cxnSp>
          <p:nvCxnSpPr>
            <p:cNvPr id="42" name="直线箭头连接符 41">
              <a:extLst>
                <a:ext uri="{FF2B5EF4-FFF2-40B4-BE49-F238E27FC236}">
                  <a16:creationId xmlns:a16="http://schemas.microsoft.com/office/drawing/2014/main" id="{2081193B-2C10-7842-84E5-FB67EFE3B56F}"/>
                </a:ext>
              </a:extLst>
            </p:cNvPr>
            <p:cNvCxnSpPr>
              <a:cxnSpLocks/>
            </p:cNvCxnSpPr>
            <p:nvPr/>
          </p:nvCxnSpPr>
          <p:spPr>
            <a:xfrm>
              <a:off x="3249385" y="3202439"/>
              <a:ext cx="9348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E48BA845-3A9C-5944-9D3E-77CBC54CA167}"/>
              </a:ext>
            </a:extLst>
          </p:cNvPr>
          <p:cNvGrpSpPr/>
          <p:nvPr/>
        </p:nvGrpSpPr>
        <p:grpSpPr>
          <a:xfrm>
            <a:off x="226555" y="2027675"/>
            <a:ext cx="6527348" cy="617766"/>
            <a:chOff x="195943" y="1852608"/>
            <a:chExt cx="6527348" cy="617766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2C56913-8269-C24D-AA82-04874561A6ED}"/>
                </a:ext>
              </a:extLst>
            </p:cNvPr>
            <p:cNvSpPr/>
            <p:nvPr/>
          </p:nvSpPr>
          <p:spPr>
            <a:xfrm>
              <a:off x="195943" y="1866217"/>
              <a:ext cx="3053442" cy="604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" altLang="zh-CN" sz="2000" b="1"/>
                <a:t>flybear_group_info</a:t>
              </a:r>
              <a:endParaRPr kumimoji="1" lang="zh-CN" altLang="en-US" sz="2000" b="1"/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C843C8D7-038A-AE47-B778-661E71F169DD}"/>
                </a:ext>
              </a:extLst>
            </p:cNvPr>
            <p:cNvSpPr/>
            <p:nvPr/>
          </p:nvSpPr>
          <p:spPr>
            <a:xfrm>
              <a:off x="4184199" y="1852608"/>
              <a:ext cx="2539092" cy="604157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" altLang="zh-CN" sz="2000" b="1"/>
                <a:t>GroupInfoHandler</a:t>
              </a:r>
              <a:endParaRPr kumimoji="1" lang="zh-CN" altLang="en-US" sz="2000" b="1"/>
            </a:p>
          </p:txBody>
        </p:sp>
        <p:cxnSp>
          <p:nvCxnSpPr>
            <p:cNvPr id="43" name="直线箭头连接符 42">
              <a:extLst>
                <a:ext uri="{FF2B5EF4-FFF2-40B4-BE49-F238E27FC236}">
                  <a16:creationId xmlns:a16="http://schemas.microsoft.com/office/drawing/2014/main" id="{55F9B319-AE7F-2B43-B616-0A43B47F4D3F}"/>
                </a:ext>
              </a:extLst>
            </p:cNvPr>
            <p:cNvCxnSpPr>
              <a:cxnSpLocks/>
            </p:cNvCxnSpPr>
            <p:nvPr/>
          </p:nvCxnSpPr>
          <p:spPr>
            <a:xfrm>
              <a:off x="3249385" y="2146524"/>
              <a:ext cx="9348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E29E0810-1795-6647-B529-D792C8AC1367}"/>
              </a:ext>
            </a:extLst>
          </p:cNvPr>
          <p:cNvSpPr txBox="1"/>
          <p:nvPr/>
        </p:nvSpPr>
        <p:spPr>
          <a:xfrm>
            <a:off x="9483223" y="275728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E66826"/>
                </a:solidFill>
              </a:rPr>
              <a:t>检查是否过期</a:t>
            </a:r>
            <a:endParaRPr kumimoji="1" lang="zh-CN" altLang="en-US" sz="2400" b="1">
              <a:solidFill>
                <a:srgbClr val="E66826"/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472AB02-13D0-B948-B880-A61A0A26460D}"/>
              </a:ext>
            </a:extLst>
          </p:cNvPr>
          <p:cNvSpPr txBox="1"/>
          <p:nvPr/>
        </p:nvSpPr>
        <p:spPr>
          <a:xfrm>
            <a:off x="9483223" y="340032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E66826"/>
                </a:solidFill>
              </a:rPr>
              <a:t>获取倒计时</a:t>
            </a:r>
            <a:endParaRPr kumimoji="1" lang="zh-CN" altLang="en-US" sz="2400" b="1">
              <a:solidFill>
                <a:srgbClr val="E66826"/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45DB22E-26F4-C348-B172-68D9917BD97B}"/>
              </a:ext>
            </a:extLst>
          </p:cNvPr>
          <p:cNvSpPr txBox="1"/>
          <p:nvPr/>
        </p:nvSpPr>
        <p:spPr>
          <a:xfrm>
            <a:off x="9483223" y="404336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>
                <a:solidFill>
                  <a:srgbClr val="E66826"/>
                </a:solidFill>
              </a:rPr>
              <a:t>重新登陆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98511B0F-9B3A-6848-9185-615AC891699D}"/>
              </a:ext>
            </a:extLst>
          </p:cNvPr>
          <p:cNvSpPr txBox="1"/>
          <p:nvPr/>
        </p:nvSpPr>
        <p:spPr>
          <a:xfrm>
            <a:off x="9483223" y="4686407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>
                <a:solidFill>
                  <a:srgbClr val="E66826"/>
                </a:solidFill>
              </a:rPr>
              <a:t>获取参数的方法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E9155CB-DC43-3D4F-889A-499A0EF6D63A}"/>
              </a:ext>
            </a:extLst>
          </p:cNvPr>
          <p:cNvSpPr txBox="1"/>
          <p:nvPr/>
        </p:nvSpPr>
        <p:spPr>
          <a:xfrm>
            <a:off x="9483223" y="532944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>
                <a:solidFill>
                  <a:srgbClr val="E66826"/>
                </a:solidFill>
              </a:rPr>
              <a:t>处理报错信息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513282EC-9DAB-584D-A64C-78C46ED841A1}"/>
              </a:ext>
            </a:extLst>
          </p:cNvPr>
          <p:cNvSpPr txBox="1"/>
          <p:nvPr/>
        </p:nvSpPr>
        <p:spPr>
          <a:xfrm>
            <a:off x="7169776" y="403130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>
                <a:solidFill>
                  <a:srgbClr val="E66826"/>
                </a:solidFill>
              </a:rPr>
              <a:t>继承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F55799C6-C349-5A41-AB1B-0563D3D987A9}"/>
              </a:ext>
            </a:extLst>
          </p:cNvPr>
          <p:cNvSpPr txBox="1"/>
          <p:nvPr/>
        </p:nvSpPr>
        <p:spPr>
          <a:xfrm>
            <a:off x="4512462" y="132938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>
                <a:solidFill>
                  <a:srgbClr val="E66826"/>
                </a:solidFill>
              </a:rPr>
              <a:t>不同的控制器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F930FA00-7402-7144-AFAD-F650EFD09EC5}"/>
              </a:ext>
            </a:extLst>
          </p:cNvPr>
          <p:cNvSpPr txBox="1"/>
          <p:nvPr/>
        </p:nvSpPr>
        <p:spPr>
          <a:xfrm>
            <a:off x="2475822" y="-2480146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>
                <a:solidFill>
                  <a:srgbClr val="E66826"/>
                </a:solidFill>
              </a:rPr>
              <a:t>处理器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D8D81D39-956A-DC42-BA3C-741CB34848C9}"/>
              </a:ext>
            </a:extLst>
          </p:cNvPr>
          <p:cNvSpPr txBox="1"/>
          <p:nvPr/>
        </p:nvSpPr>
        <p:spPr>
          <a:xfrm>
            <a:off x="605354" y="1329388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>
                <a:solidFill>
                  <a:schemeClr val="accent1"/>
                </a:solidFill>
              </a:rPr>
              <a:t>不同的请求接口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A3CFBB06-262E-D54A-BB0F-FE625B1ED39F}"/>
              </a:ext>
            </a:extLst>
          </p:cNvPr>
          <p:cNvSpPr/>
          <p:nvPr/>
        </p:nvSpPr>
        <p:spPr>
          <a:xfrm>
            <a:off x="9332977" y="2154686"/>
            <a:ext cx="2619537" cy="4186241"/>
          </a:xfrm>
          <a:prstGeom prst="rect">
            <a:avLst/>
          </a:prstGeom>
          <a:noFill/>
          <a:ln>
            <a:solidFill>
              <a:srgbClr val="E668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87F2EE32-A2F8-0B4D-8431-EBB640F8408E}"/>
              </a:ext>
            </a:extLst>
          </p:cNvPr>
          <p:cNvSpPr txBox="1"/>
          <p:nvPr/>
        </p:nvSpPr>
        <p:spPr>
          <a:xfrm>
            <a:off x="4499519" y="199107"/>
            <a:ext cx="6590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b="1"/>
              <a:t>通过类的继承</a:t>
            </a:r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DA734281-1CD0-C04A-B7FE-7948E3414E87}"/>
              </a:ext>
            </a:extLst>
          </p:cNvPr>
          <p:cNvGrpSpPr/>
          <p:nvPr/>
        </p:nvGrpSpPr>
        <p:grpSpPr>
          <a:xfrm>
            <a:off x="3279997" y="6519664"/>
            <a:ext cx="868775" cy="47065"/>
            <a:chOff x="2769813" y="6576576"/>
            <a:chExt cx="868775" cy="47065"/>
          </a:xfrm>
        </p:grpSpPr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99FE1CDF-61C6-404A-9181-043B52340841}"/>
                </a:ext>
              </a:extLst>
            </p:cNvPr>
            <p:cNvSpPr/>
            <p:nvPr/>
          </p:nvSpPr>
          <p:spPr>
            <a:xfrm>
              <a:off x="2769813" y="6576576"/>
              <a:ext cx="47065" cy="470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810513CE-2659-694A-9BD5-96B6E1A29306}"/>
                </a:ext>
              </a:extLst>
            </p:cNvPr>
            <p:cNvSpPr/>
            <p:nvPr/>
          </p:nvSpPr>
          <p:spPr>
            <a:xfrm>
              <a:off x="2934155" y="6576576"/>
              <a:ext cx="47065" cy="470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/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BD04DB58-3EC1-CB4B-B9B9-415B6A3A50B6}"/>
                </a:ext>
              </a:extLst>
            </p:cNvPr>
            <p:cNvSpPr/>
            <p:nvPr/>
          </p:nvSpPr>
          <p:spPr>
            <a:xfrm>
              <a:off x="3098497" y="6576576"/>
              <a:ext cx="47065" cy="470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/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E8A64D87-E084-C94A-96B3-324AF320174B}"/>
                </a:ext>
              </a:extLst>
            </p:cNvPr>
            <p:cNvSpPr/>
            <p:nvPr/>
          </p:nvSpPr>
          <p:spPr>
            <a:xfrm>
              <a:off x="3262839" y="6576576"/>
              <a:ext cx="47065" cy="470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/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9140E41C-7EB9-F342-8FCF-986A1E1CBA89}"/>
                </a:ext>
              </a:extLst>
            </p:cNvPr>
            <p:cNvSpPr/>
            <p:nvPr/>
          </p:nvSpPr>
          <p:spPr>
            <a:xfrm>
              <a:off x="3427181" y="6576576"/>
              <a:ext cx="47065" cy="470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/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FB3340A9-32BD-224F-A402-0F24209DF6C1}"/>
                </a:ext>
              </a:extLst>
            </p:cNvPr>
            <p:cNvSpPr/>
            <p:nvPr/>
          </p:nvSpPr>
          <p:spPr>
            <a:xfrm>
              <a:off x="3591523" y="6576576"/>
              <a:ext cx="47065" cy="470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/>
            </a:p>
          </p:txBody>
        </p:sp>
      </p:grpSp>
    </p:spTree>
    <p:extLst>
      <p:ext uri="{BB962C8B-B14F-4D97-AF65-F5344CB8AC3E}">
        <p14:creationId xmlns:p14="http://schemas.microsoft.com/office/powerpoint/2010/main" val="1065978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>
            <a:extLst>
              <a:ext uri="{FF2B5EF4-FFF2-40B4-BE49-F238E27FC236}">
                <a16:creationId xmlns:a16="http://schemas.microsoft.com/office/drawing/2014/main" id="{39C4FC32-9F2A-0F41-832D-978B4BD2CBAD}"/>
              </a:ext>
            </a:extLst>
          </p:cNvPr>
          <p:cNvSpPr/>
          <p:nvPr/>
        </p:nvSpPr>
        <p:spPr>
          <a:xfrm>
            <a:off x="330164" y="5642678"/>
            <a:ext cx="3321424" cy="163218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30D35A-A6AD-224C-B912-E56C842B16A8}"/>
              </a:ext>
            </a:extLst>
          </p:cNvPr>
          <p:cNvSpPr txBox="1"/>
          <p:nvPr/>
        </p:nvSpPr>
        <p:spPr>
          <a:xfrm>
            <a:off x="4200087" y="209739"/>
            <a:ext cx="6590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/>
              <a:t>单独抽出工具库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B96B4EA-5439-1547-A2F9-871E4B6F5ACE}"/>
              </a:ext>
            </a:extLst>
          </p:cNvPr>
          <p:cNvSpPr/>
          <p:nvPr/>
        </p:nvSpPr>
        <p:spPr>
          <a:xfrm>
            <a:off x="935665" y="2711302"/>
            <a:ext cx="1796902" cy="179690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/>
              <a:t>redis.js</a:t>
            </a:r>
            <a:endParaRPr kumimoji="1" lang="zh-CN" altLang="en-US" sz="2800" b="1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34E485A-57AE-6740-ADDF-44B3E5B0A077}"/>
              </a:ext>
            </a:extLst>
          </p:cNvPr>
          <p:cNvSpPr/>
          <p:nvPr/>
        </p:nvSpPr>
        <p:spPr>
          <a:xfrm>
            <a:off x="3540841" y="2711302"/>
            <a:ext cx="1796902" cy="179690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/>
              <a:t>token.js</a:t>
            </a:r>
            <a:endParaRPr kumimoji="1" lang="zh-CN" altLang="en-US" sz="2800" b="1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EF2E47FE-8FDE-1A48-A6FD-FC0252E09044}"/>
              </a:ext>
            </a:extLst>
          </p:cNvPr>
          <p:cNvSpPr/>
          <p:nvPr/>
        </p:nvSpPr>
        <p:spPr>
          <a:xfrm>
            <a:off x="6146017" y="2711302"/>
            <a:ext cx="1796902" cy="179690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/>
              <a:t>message.js</a:t>
            </a:r>
            <a:endParaRPr kumimoji="1" lang="zh-CN" altLang="en-US" sz="2800" b="1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EF5431B9-66A7-0E47-8091-500603F44253}"/>
              </a:ext>
            </a:extLst>
          </p:cNvPr>
          <p:cNvSpPr/>
          <p:nvPr/>
        </p:nvSpPr>
        <p:spPr>
          <a:xfrm>
            <a:off x="8751192" y="2711302"/>
            <a:ext cx="1796902" cy="179690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/>
              <a:t>mysql.js</a:t>
            </a:r>
            <a:endParaRPr kumimoji="1" lang="zh-CN" altLang="en-US" sz="2800" b="1"/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AA0701D2-4903-0E44-8B10-B35170DA9699}"/>
              </a:ext>
            </a:extLst>
          </p:cNvPr>
          <p:cNvCxnSpPr/>
          <p:nvPr/>
        </p:nvCxnSpPr>
        <p:spPr>
          <a:xfrm>
            <a:off x="330164" y="4975413"/>
            <a:ext cx="11631706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85B5861E-6A07-3647-8E76-48EAAE21912C}"/>
              </a:ext>
            </a:extLst>
          </p:cNvPr>
          <p:cNvSpPr txBox="1"/>
          <p:nvPr/>
        </p:nvSpPr>
        <p:spPr>
          <a:xfrm>
            <a:off x="1479175" y="5842733"/>
            <a:ext cx="6590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>
                <a:solidFill>
                  <a:schemeClr val="bg1"/>
                </a:solidFill>
              </a:rPr>
              <a:t>bb_h5</a:t>
            </a:r>
            <a:endParaRPr kumimoji="1" lang="zh-CN" altLang="en-US" sz="2000" b="1">
              <a:solidFill>
                <a:schemeClr val="bg1"/>
              </a:solidFill>
            </a:endParaRPr>
          </a:p>
        </p:txBody>
      </p:sp>
      <p:sp>
        <p:nvSpPr>
          <p:cNvPr id="13" name="下箭头 12">
            <a:extLst>
              <a:ext uri="{FF2B5EF4-FFF2-40B4-BE49-F238E27FC236}">
                <a16:creationId xmlns:a16="http://schemas.microsoft.com/office/drawing/2014/main" id="{92A7C2FB-4C77-AB40-920B-14CBB2251BC7}"/>
              </a:ext>
            </a:extLst>
          </p:cNvPr>
          <p:cNvSpPr/>
          <p:nvPr/>
        </p:nvSpPr>
        <p:spPr>
          <a:xfrm>
            <a:off x="1581656" y="4725427"/>
            <a:ext cx="504919" cy="730546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2B3B1130-2BF8-C643-AA12-545C6579EAD8}"/>
              </a:ext>
            </a:extLst>
          </p:cNvPr>
          <p:cNvSpPr/>
          <p:nvPr/>
        </p:nvSpPr>
        <p:spPr>
          <a:xfrm>
            <a:off x="4200087" y="5629231"/>
            <a:ext cx="8561172" cy="163218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1BB31BD-3724-A84D-930B-5A526ABA508C}"/>
              </a:ext>
            </a:extLst>
          </p:cNvPr>
          <p:cNvSpPr txBox="1"/>
          <p:nvPr/>
        </p:nvSpPr>
        <p:spPr>
          <a:xfrm>
            <a:off x="7552639" y="5833468"/>
            <a:ext cx="6590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>
                <a:solidFill>
                  <a:schemeClr val="bg1"/>
                </a:solidFill>
              </a:rPr>
              <a:t>其他项目</a:t>
            </a:r>
          </a:p>
        </p:txBody>
      </p:sp>
    </p:spTree>
    <p:extLst>
      <p:ext uri="{BB962C8B-B14F-4D97-AF65-F5344CB8AC3E}">
        <p14:creationId xmlns:p14="http://schemas.microsoft.com/office/powerpoint/2010/main" val="1030125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D3A0AC3-7DD1-7E4B-9408-0449EA91A6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180326" y="4542395"/>
            <a:ext cx="14518630" cy="231560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11E66D3-C34E-9E4D-AF06-3BA4B4449F5E}"/>
              </a:ext>
            </a:extLst>
          </p:cNvPr>
          <p:cNvSpPr/>
          <p:nvPr/>
        </p:nvSpPr>
        <p:spPr>
          <a:xfrm>
            <a:off x="1747157" y="790047"/>
            <a:ext cx="871945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i="0" u="none" strike="noStrike">
                <a:solidFill>
                  <a:srgbClr val="333333"/>
                </a:solidFill>
                <a:effectLst/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高并发的性能优化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29108B-B5F6-9340-A38D-1075A237E2F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4302" y="3213669"/>
            <a:ext cx="1605430" cy="160543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C098562-CDFD-8E4E-9754-15F37C9AEF39}"/>
              </a:ext>
            </a:extLst>
          </p:cNvPr>
          <p:cNvSpPr txBox="1"/>
          <p:nvPr/>
        </p:nvSpPr>
        <p:spPr>
          <a:xfrm>
            <a:off x="2423957" y="5053719"/>
            <a:ext cx="2148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/>
              <a:t>redis</a:t>
            </a:r>
            <a:r>
              <a:rPr kumimoji="1" lang="zh-CN" altLang="en-US" sz="2800" b="1"/>
              <a:t>的使用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E18B8B-521B-294C-A02D-1CEC3F53F8E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8683" y="3213669"/>
            <a:ext cx="1605430" cy="16054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567FEF6-09FC-0344-A68D-F2779D23B472}"/>
              </a:ext>
            </a:extLst>
          </p:cNvPr>
          <p:cNvSpPr txBox="1"/>
          <p:nvPr/>
        </p:nvSpPr>
        <p:spPr>
          <a:xfrm>
            <a:off x="6878534" y="5053719"/>
            <a:ext cx="2963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/>
              <a:t>异步操作的优化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8CDA056C-41DD-084A-AC69-B527BCD360D0}"/>
              </a:ext>
            </a:extLst>
          </p:cNvPr>
          <p:cNvSpPr/>
          <p:nvPr/>
        </p:nvSpPr>
        <p:spPr>
          <a:xfrm>
            <a:off x="7498683" y="3213669"/>
            <a:ext cx="1605430" cy="1605430"/>
          </a:xfrm>
          <a:prstGeom prst="ellipse">
            <a:avLst/>
          </a:prstGeom>
          <a:solidFill>
            <a:srgbClr val="E66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/>
              <a:t>async</a:t>
            </a:r>
          </a:p>
          <a:p>
            <a:pPr algn="ctr"/>
            <a:r>
              <a:rPr kumimoji="1" lang="en-US" altLang="zh-CN" sz="2000"/>
              <a:t>await</a:t>
            </a:r>
            <a:endParaRPr kumimoji="1"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3772600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AE5650A-D643-1740-A28F-55607DDB7BF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1127" y="1215792"/>
            <a:ext cx="4078224" cy="7253801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CEA1EF54-38F6-1248-97A3-4316E19C1328}"/>
              </a:ext>
            </a:extLst>
          </p:cNvPr>
          <p:cNvSpPr/>
          <p:nvPr/>
        </p:nvSpPr>
        <p:spPr>
          <a:xfrm>
            <a:off x="5349387" y="2516931"/>
            <a:ext cx="2157984" cy="896112"/>
          </a:xfrm>
          <a:prstGeom prst="roundRect">
            <a:avLst/>
          </a:prstGeom>
          <a:solidFill>
            <a:srgbClr val="437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group_table</a:t>
            </a:r>
            <a:endParaRPr kumimoji="1" lang="zh-CN" altLang="en-US" sz="2400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7CEB0979-40C6-AF49-92CD-175110EF649F}"/>
              </a:ext>
            </a:extLst>
          </p:cNvPr>
          <p:cNvSpPr/>
          <p:nvPr/>
        </p:nvSpPr>
        <p:spPr>
          <a:xfrm>
            <a:off x="5384428" y="4808503"/>
            <a:ext cx="2157984" cy="896112"/>
          </a:xfrm>
          <a:prstGeom prst="roundRect">
            <a:avLst/>
          </a:prstGeom>
          <a:solidFill>
            <a:srgbClr val="437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player_table</a:t>
            </a:r>
            <a:endParaRPr kumimoji="1" lang="zh-CN" altLang="en-US" sz="240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95B7B3-6990-F44E-BFED-CAE4009A9EDC}"/>
              </a:ext>
            </a:extLst>
          </p:cNvPr>
          <p:cNvSpPr txBox="1"/>
          <p:nvPr/>
        </p:nvSpPr>
        <p:spPr>
          <a:xfrm>
            <a:off x="5218594" y="202530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先查出战队的排行榜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51F315C-2CCB-3D4C-BB38-7722DC716D1B}"/>
              </a:ext>
            </a:extLst>
          </p:cNvPr>
          <p:cNvSpPr txBox="1"/>
          <p:nvPr/>
        </p:nvSpPr>
        <p:spPr>
          <a:xfrm>
            <a:off x="4875633" y="4331229"/>
            <a:ext cx="3437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然后查出每一个战队的成员信息</a:t>
            </a:r>
          </a:p>
        </p:txBody>
      </p:sp>
      <p:sp>
        <p:nvSpPr>
          <p:cNvPr id="27" name="下箭头 26">
            <a:extLst>
              <a:ext uri="{FF2B5EF4-FFF2-40B4-BE49-F238E27FC236}">
                <a16:creationId xmlns:a16="http://schemas.microsoft.com/office/drawing/2014/main" id="{78E6E1AA-B215-1147-A3BE-A49D016AE2C8}"/>
              </a:ext>
            </a:extLst>
          </p:cNvPr>
          <p:cNvSpPr/>
          <p:nvPr/>
        </p:nvSpPr>
        <p:spPr>
          <a:xfrm>
            <a:off x="6038777" y="3621917"/>
            <a:ext cx="621792" cy="655341"/>
          </a:xfrm>
          <a:prstGeom prst="downArrow">
            <a:avLst/>
          </a:prstGeom>
          <a:solidFill>
            <a:srgbClr val="437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53002AD6-5764-1148-B821-87832C1BA866}"/>
              </a:ext>
            </a:extLst>
          </p:cNvPr>
          <p:cNvCxnSpPr/>
          <p:nvPr/>
        </p:nvCxnSpPr>
        <p:spPr>
          <a:xfrm>
            <a:off x="8558784" y="2027016"/>
            <a:ext cx="0" cy="38451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00A6A379-EB63-074F-A516-801B12D74C07}"/>
              </a:ext>
            </a:extLst>
          </p:cNvPr>
          <p:cNvSpPr txBox="1"/>
          <p:nvPr/>
        </p:nvSpPr>
        <p:spPr>
          <a:xfrm>
            <a:off x="8804777" y="2852476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b="1">
                <a:solidFill>
                  <a:srgbClr val="4371F2"/>
                </a:solidFill>
                <a:latin typeface="Heiti SC Medium" pitchFamily="2" charset="-128"/>
                <a:ea typeface="Heiti SC Medium" pitchFamily="2" charset="-128"/>
              </a:rPr>
              <a:t>每次请求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53349D3-C7BA-3A45-B5EB-341792DE58D2}"/>
              </a:ext>
            </a:extLst>
          </p:cNvPr>
          <p:cNvSpPr txBox="1"/>
          <p:nvPr/>
        </p:nvSpPr>
        <p:spPr>
          <a:xfrm>
            <a:off x="8804777" y="3700287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b="1">
                <a:solidFill>
                  <a:srgbClr val="4371F2"/>
                </a:solidFill>
                <a:latin typeface="Heiti SC Medium" pitchFamily="2" charset="-128"/>
                <a:ea typeface="Heiti SC Medium" pitchFamily="2" charset="-128"/>
              </a:rPr>
              <a:t>要查两个表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2FBC4D3-BE02-9748-A073-487946E0A705}"/>
              </a:ext>
            </a:extLst>
          </p:cNvPr>
          <p:cNvSpPr/>
          <p:nvPr/>
        </p:nvSpPr>
        <p:spPr>
          <a:xfrm>
            <a:off x="-51127" y="-48588"/>
            <a:ext cx="12801600" cy="1264381"/>
          </a:xfrm>
          <a:prstGeom prst="rect">
            <a:avLst/>
          </a:prstGeom>
          <a:solidFill>
            <a:srgbClr val="437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1CD72D8-3ED8-D94A-97DF-B331500AE928}"/>
              </a:ext>
            </a:extLst>
          </p:cNvPr>
          <p:cNvSpPr txBox="1"/>
          <p:nvPr/>
        </p:nvSpPr>
        <p:spPr>
          <a:xfrm>
            <a:off x="1799492" y="121937"/>
            <a:ext cx="8226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400" b="1">
                <a:solidFill>
                  <a:schemeClr val="bg1"/>
                </a:solidFill>
              </a:rPr>
              <a:t>redis</a:t>
            </a:r>
            <a:r>
              <a:rPr kumimoji="1" lang="zh-CN" altLang="en-US" sz="5400" b="1">
                <a:solidFill>
                  <a:schemeClr val="bg1"/>
                </a:solidFill>
              </a:rPr>
              <a:t>的使用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A2AF8876-750C-AC4C-8CAA-374F1920C1C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498" y="108582"/>
            <a:ext cx="950040" cy="95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514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1C7464C-F6B8-6949-B7A3-7392564CABFA}"/>
              </a:ext>
            </a:extLst>
          </p:cNvPr>
          <p:cNvSpPr/>
          <p:nvPr/>
        </p:nvSpPr>
        <p:spPr>
          <a:xfrm>
            <a:off x="-51127" y="-48588"/>
            <a:ext cx="12801600" cy="1264381"/>
          </a:xfrm>
          <a:prstGeom prst="rect">
            <a:avLst/>
          </a:prstGeom>
          <a:solidFill>
            <a:srgbClr val="437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04C50A0-5E3A-CE4B-AC8B-3284FB9BF5B4}"/>
              </a:ext>
            </a:extLst>
          </p:cNvPr>
          <p:cNvSpPr txBox="1"/>
          <p:nvPr/>
        </p:nvSpPr>
        <p:spPr>
          <a:xfrm>
            <a:off x="1799492" y="121937"/>
            <a:ext cx="8226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400" b="1">
                <a:solidFill>
                  <a:schemeClr val="bg1"/>
                </a:solidFill>
              </a:rPr>
              <a:t>redis</a:t>
            </a:r>
            <a:r>
              <a:rPr kumimoji="1" lang="zh-CN" altLang="en-US" sz="5400" b="1">
                <a:solidFill>
                  <a:schemeClr val="bg1"/>
                </a:solidFill>
              </a:rPr>
              <a:t>的使用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698B000-2E02-DB4F-A41A-D9F84E0B166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498" y="108582"/>
            <a:ext cx="950040" cy="95004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8BB6814-8F23-C84F-AC61-2A13BD1F8DAA}"/>
              </a:ext>
            </a:extLst>
          </p:cNvPr>
          <p:cNvSpPr/>
          <p:nvPr/>
        </p:nvSpPr>
        <p:spPr>
          <a:xfrm>
            <a:off x="253673" y="3600608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zh-CN" altLang="en-US" sz="2800" b="1" i="0" u="none" strike="noStrike">
                <a:solidFill>
                  <a:srgbClr val="1781D1"/>
                </a:solidFill>
                <a:effectLst/>
                <a:latin typeface="Open Sans"/>
              </a:rPr>
              <a:t>保存在内存中，快的很</a:t>
            </a:r>
          </a:p>
          <a:p>
            <a:pPr>
              <a:buFont typeface="+mj-lt"/>
              <a:buAutoNum type="arabicPeriod"/>
            </a:pPr>
            <a:r>
              <a:rPr lang="zh-CN" altLang="en-US" sz="2800" b="1" i="0" u="none" strike="noStrike">
                <a:solidFill>
                  <a:srgbClr val="1781D1"/>
                </a:solidFill>
                <a:effectLst/>
                <a:latin typeface="Open Sans"/>
              </a:rPr>
              <a:t>放丢失了也</a:t>
            </a:r>
            <a:r>
              <a:rPr lang="en" altLang="zh-CN" sz="2800" b="1" i="0" u="none" strike="noStrike">
                <a:solidFill>
                  <a:srgbClr val="1781D1"/>
                </a:solidFill>
                <a:effectLst/>
                <a:latin typeface="Open Sans"/>
              </a:rPr>
              <a:t>ok</a:t>
            </a:r>
            <a:r>
              <a:rPr lang="zh-CN" altLang="en-US" sz="2800" b="1" i="0" u="none" strike="noStrike">
                <a:solidFill>
                  <a:srgbClr val="1781D1"/>
                </a:solidFill>
                <a:effectLst/>
                <a:latin typeface="Open Sans"/>
              </a:rPr>
              <a:t>的数据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4C461AA-FC1F-D44A-9011-55A4677F7EC1}"/>
              </a:ext>
            </a:extLst>
          </p:cNvPr>
          <p:cNvSpPr txBox="1"/>
          <p:nvPr/>
        </p:nvSpPr>
        <p:spPr>
          <a:xfrm>
            <a:off x="297332" y="302468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>
                <a:solidFill>
                  <a:srgbClr val="1781D1"/>
                </a:solidFill>
              </a:rPr>
              <a:t>特点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132B4A3-B5E6-5B4A-9E2E-79DC38158A3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7127" y="3418253"/>
            <a:ext cx="7699635" cy="328231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D92359F-1E48-6C43-A283-7C63490C7736}"/>
              </a:ext>
            </a:extLst>
          </p:cNvPr>
          <p:cNvSpPr txBox="1"/>
          <p:nvPr/>
        </p:nvSpPr>
        <p:spPr>
          <a:xfrm>
            <a:off x="311605" y="487474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>
                <a:solidFill>
                  <a:srgbClr val="1781D1"/>
                </a:solidFill>
              </a:rPr>
              <a:t>最最基本的操作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441A622-CE17-3746-A076-E0E845D4E685}"/>
              </a:ext>
            </a:extLst>
          </p:cNvPr>
          <p:cNvSpPr/>
          <p:nvPr/>
        </p:nvSpPr>
        <p:spPr>
          <a:xfrm>
            <a:off x="311605" y="5548715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en" altLang="zh-CN" sz="2800" b="1" i="0" u="none" strike="noStrike">
                <a:solidFill>
                  <a:srgbClr val="1781D1"/>
                </a:solidFill>
                <a:effectLst/>
                <a:latin typeface="Open Sans"/>
              </a:rPr>
              <a:t>set('key', value)</a:t>
            </a:r>
          </a:p>
          <a:p>
            <a:pPr>
              <a:buFont typeface="+mj-lt"/>
              <a:buAutoNum type="arabicPeriod"/>
            </a:pPr>
            <a:r>
              <a:rPr lang="en" altLang="zh-CN" sz="2800" b="1" i="0" u="none" strike="noStrike">
                <a:solidFill>
                  <a:srgbClr val="1781D1"/>
                </a:solidFill>
                <a:effectLst/>
                <a:latin typeface="Open Sans"/>
              </a:rPr>
              <a:t>get('key')</a:t>
            </a:r>
          </a:p>
        </p:txBody>
      </p:sp>
    </p:spTree>
    <p:extLst>
      <p:ext uri="{BB962C8B-B14F-4D97-AF65-F5344CB8AC3E}">
        <p14:creationId xmlns:p14="http://schemas.microsoft.com/office/powerpoint/2010/main" val="2215852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4DD27032-D644-EB4D-8988-51E996736B7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65759" y="529605"/>
            <a:ext cx="16909645" cy="6467671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DE47457-48AA-854C-9989-0F773D088187}"/>
              </a:ext>
            </a:extLst>
          </p:cNvPr>
          <p:cNvSpPr txBox="1"/>
          <p:nvPr/>
        </p:nvSpPr>
        <p:spPr>
          <a:xfrm>
            <a:off x="2310384" y="-5432080"/>
            <a:ext cx="90159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>
                <a:latin typeface="Heiti SC Medium" pitchFamily="2" charset="-128"/>
                <a:ea typeface="Heiti SC Medium" pitchFamily="2" charset="-128"/>
              </a:rPr>
              <a:t>php</a:t>
            </a:r>
            <a:r>
              <a:rPr kumimoji="1" lang="zh-CN" altLang="en-US" sz="4000">
                <a:latin typeface="Heiti SC Medium" pitchFamily="2" charset="-128"/>
                <a:ea typeface="Heiti SC Medium" pitchFamily="2" charset="-128"/>
              </a:rPr>
              <a:t>资源紧张，采用</a:t>
            </a:r>
            <a:r>
              <a:rPr kumimoji="1" lang="en-US" altLang="zh-CN" sz="4000">
                <a:latin typeface="Heiti SC Medium" pitchFamily="2" charset="-128"/>
                <a:ea typeface="Heiti SC Medium" pitchFamily="2" charset="-128"/>
              </a:rPr>
              <a:t>node</a:t>
            </a:r>
            <a:r>
              <a:rPr kumimoji="1" lang="zh-CN" altLang="en-US" sz="4000">
                <a:latin typeface="Heiti SC Medium" pitchFamily="2" charset="-128"/>
                <a:ea typeface="Heiti SC Medium" pitchFamily="2" charset="-128"/>
              </a:rPr>
              <a:t>进行开发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1950D09-D3E3-3047-A557-A99A497C0A9E}"/>
              </a:ext>
            </a:extLst>
          </p:cNvPr>
          <p:cNvSpPr/>
          <p:nvPr/>
        </p:nvSpPr>
        <p:spPr>
          <a:xfrm>
            <a:off x="-640080" y="-610524"/>
            <a:ext cx="13496544" cy="7701650"/>
          </a:xfrm>
          <a:prstGeom prst="rect">
            <a:avLst/>
          </a:prstGeom>
          <a:solidFill>
            <a:srgbClr val="000000">
              <a:alpha val="8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2BF4F26-FEC6-BF42-865D-E16E0F89A49E}"/>
              </a:ext>
            </a:extLst>
          </p:cNvPr>
          <p:cNvSpPr txBox="1"/>
          <p:nvPr/>
        </p:nvSpPr>
        <p:spPr>
          <a:xfrm>
            <a:off x="2034539" y="2410724"/>
            <a:ext cx="9015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一共玩了</a:t>
            </a:r>
            <a:r>
              <a:rPr kumimoji="1" lang="en-US" altLang="zh-CN" sz="480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10000</a:t>
            </a:r>
            <a:r>
              <a:rPr kumimoji="1" lang="zh-CN" altLang="en-US" sz="320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次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AA97CCB-98A3-E949-A3DE-C05D37DD13B6}"/>
              </a:ext>
            </a:extLst>
          </p:cNvPr>
          <p:cNvSpPr txBox="1"/>
          <p:nvPr/>
        </p:nvSpPr>
        <p:spPr>
          <a:xfrm>
            <a:off x="2034539" y="789078"/>
            <a:ext cx="90159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开发时间</a:t>
            </a:r>
            <a:r>
              <a:rPr kumimoji="1" lang="en-US" altLang="zh-CN" sz="440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15</a:t>
            </a:r>
            <a:r>
              <a:rPr kumimoji="1" lang="zh-CN" altLang="en-US" sz="320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天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B7507CD-08B5-0E46-A701-8113915C5EB4}"/>
              </a:ext>
            </a:extLst>
          </p:cNvPr>
          <p:cNvSpPr txBox="1"/>
          <p:nvPr/>
        </p:nvSpPr>
        <p:spPr>
          <a:xfrm>
            <a:off x="2034539" y="1599901"/>
            <a:ext cx="90159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仅内部传播，注册玩家达</a:t>
            </a:r>
            <a:r>
              <a:rPr lang="zh-CN" altLang="en-US" sz="4400" b="1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lang="en-US" altLang="zh-CN" sz="4400" b="1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1457</a:t>
            </a:r>
            <a:r>
              <a:rPr lang="zh-CN" altLang="en-US" sz="320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人</a:t>
            </a:r>
            <a:endParaRPr kumimoji="1" lang="zh-CN" altLang="en-US" sz="440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912D129-70B0-7C4F-8D35-EA654C42029E}"/>
              </a:ext>
            </a:extLst>
          </p:cNvPr>
          <p:cNvSpPr txBox="1"/>
          <p:nvPr/>
        </p:nvSpPr>
        <p:spPr>
          <a:xfrm>
            <a:off x="2034539" y="3283103"/>
            <a:ext cx="9015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比分总和为</a:t>
            </a:r>
            <a:r>
              <a:rPr kumimoji="1" lang="en-US" altLang="zh-CN" sz="540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10000</a:t>
            </a:r>
            <a:r>
              <a:rPr kumimoji="1" lang="zh-CN" altLang="en-US" sz="400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分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62A02E2-A382-094D-B5EE-81406A6B167C}"/>
              </a:ext>
            </a:extLst>
          </p:cNvPr>
          <p:cNvSpPr txBox="1"/>
          <p:nvPr/>
        </p:nvSpPr>
        <p:spPr>
          <a:xfrm>
            <a:off x="2034539" y="4247815"/>
            <a:ext cx="90159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PV</a:t>
            </a:r>
            <a:r>
              <a:rPr kumimoji="1" lang="zh-CN" altLang="en-US" sz="400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最高为</a:t>
            </a:r>
            <a:r>
              <a:rPr kumimoji="1" lang="en-US" altLang="zh-CN" sz="400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6000/</a:t>
            </a:r>
            <a:r>
              <a:rPr kumimoji="1" lang="zh-CN" altLang="en-US" sz="400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日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909C229-43D9-944E-B994-67A9CB5AA339}"/>
              </a:ext>
            </a:extLst>
          </p:cNvPr>
          <p:cNvSpPr txBox="1"/>
          <p:nvPr/>
        </p:nvSpPr>
        <p:spPr>
          <a:xfrm>
            <a:off x="2034539" y="4997083"/>
            <a:ext cx="90159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QPM</a:t>
            </a:r>
            <a:r>
              <a:rPr kumimoji="1" lang="zh-CN" altLang="en-US" sz="400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 最高为 </a:t>
            </a:r>
            <a:r>
              <a:rPr kumimoji="1" lang="en-US" altLang="zh-CN" sz="400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10000</a:t>
            </a:r>
            <a:endParaRPr kumimoji="1" lang="zh-CN" altLang="en-US" sz="400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F12C747-1B46-AF45-B163-FC507274B9E1}"/>
              </a:ext>
            </a:extLst>
          </p:cNvPr>
          <p:cNvSpPr txBox="1"/>
          <p:nvPr/>
        </p:nvSpPr>
        <p:spPr>
          <a:xfrm>
            <a:off x="2034539" y="5746351"/>
            <a:ext cx="90159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无重大线上</a:t>
            </a:r>
            <a:r>
              <a:rPr kumimoji="1" lang="en-US" altLang="zh-CN" sz="400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bug,</a:t>
            </a:r>
            <a:r>
              <a:rPr kumimoji="1" lang="zh-CN" altLang="en-US" sz="400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 稳定的支持了活动</a:t>
            </a:r>
          </a:p>
        </p:txBody>
      </p:sp>
    </p:spTree>
    <p:extLst>
      <p:ext uri="{BB962C8B-B14F-4D97-AF65-F5344CB8AC3E}">
        <p14:creationId xmlns:p14="http://schemas.microsoft.com/office/powerpoint/2010/main" val="2184760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EF72CFC7-DC6B-AF40-93A3-E0D31B467009}"/>
              </a:ext>
            </a:extLst>
          </p:cNvPr>
          <p:cNvSpPr/>
          <p:nvPr/>
        </p:nvSpPr>
        <p:spPr>
          <a:xfrm>
            <a:off x="1680883" y="1749864"/>
            <a:ext cx="2003611" cy="1600199"/>
          </a:xfrm>
          <a:prstGeom prst="roundRect">
            <a:avLst>
              <a:gd name="adj" fmla="val 6358"/>
            </a:avLst>
          </a:prstGeom>
          <a:solidFill>
            <a:srgbClr val="4371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b="1"/>
              <a:t>业务代码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F9E1310-9ACA-A54A-9078-F0ECB620D67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6223" y="1744633"/>
            <a:ext cx="1605430" cy="1605430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020A6FC8-16CB-DB44-8E9E-0816973C10BA}"/>
              </a:ext>
            </a:extLst>
          </p:cNvPr>
          <p:cNvGrpSpPr/>
          <p:nvPr/>
        </p:nvGrpSpPr>
        <p:grpSpPr>
          <a:xfrm>
            <a:off x="3779050" y="3997807"/>
            <a:ext cx="1980399" cy="3052483"/>
            <a:chOff x="3601335" y="-1032312"/>
            <a:chExt cx="4015879" cy="6189867"/>
          </a:xfrm>
        </p:grpSpPr>
        <p:sp>
          <p:nvSpPr>
            <p:cNvPr id="8" name="弧 7">
              <a:extLst>
                <a:ext uri="{FF2B5EF4-FFF2-40B4-BE49-F238E27FC236}">
                  <a16:creationId xmlns:a16="http://schemas.microsoft.com/office/drawing/2014/main" id="{EE8896F8-2B61-884F-8B8B-0876E8D76DDD}"/>
                </a:ext>
              </a:extLst>
            </p:cNvPr>
            <p:cNvSpPr/>
            <p:nvPr/>
          </p:nvSpPr>
          <p:spPr>
            <a:xfrm rot="18917854">
              <a:off x="3601335" y="1141984"/>
              <a:ext cx="4015571" cy="4015571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b="1"/>
            </a:p>
          </p:txBody>
        </p:sp>
        <p:sp>
          <p:nvSpPr>
            <p:cNvPr id="9" name="弧 8">
              <a:extLst>
                <a:ext uri="{FF2B5EF4-FFF2-40B4-BE49-F238E27FC236}">
                  <a16:creationId xmlns:a16="http://schemas.microsoft.com/office/drawing/2014/main" id="{76A6DF01-1FC5-A84D-89D2-0B05A82709AA}"/>
                </a:ext>
              </a:extLst>
            </p:cNvPr>
            <p:cNvSpPr/>
            <p:nvPr/>
          </p:nvSpPr>
          <p:spPr>
            <a:xfrm rot="8046251">
              <a:off x="3601643" y="-1032312"/>
              <a:ext cx="4015571" cy="4015571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b="1"/>
            </a:p>
          </p:txBody>
        </p:sp>
      </p:grpSp>
      <p:sp>
        <p:nvSpPr>
          <p:cNvPr id="10" name="圆角矩形 9">
            <a:extLst>
              <a:ext uri="{FF2B5EF4-FFF2-40B4-BE49-F238E27FC236}">
                <a16:creationId xmlns:a16="http://schemas.microsoft.com/office/drawing/2014/main" id="{66820DE6-C442-6148-8BAF-457ACF0B52FF}"/>
              </a:ext>
            </a:extLst>
          </p:cNvPr>
          <p:cNvSpPr/>
          <p:nvPr/>
        </p:nvSpPr>
        <p:spPr>
          <a:xfrm>
            <a:off x="1767915" y="4723950"/>
            <a:ext cx="2003611" cy="1600199"/>
          </a:xfrm>
          <a:prstGeom prst="roundRect">
            <a:avLst>
              <a:gd name="adj" fmla="val 6358"/>
            </a:avLst>
          </a:prstGeom>
          <a:solidFill>
            <a:srgbClr val="4371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b="1"/>
              <a:t>业务代码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98BAB0D-CC6D-6A40-8FDD-231C948F2D5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7358" y="4723950"/>
            <a:ext cx="1605430" cy="1605430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BFD550D9-17EE-7B44-9139-9D5A326B1AFA}"/>
              </a:ext>
            </a:extLst>
          </p:cNvPr>
          <p:cNvSpPr/>
          <p:nvPr/>
        </p:nvSpPr>
        <p:spPr>
          <a:xfrm>
            <a:off x="5759449" y="4685662"/>
            <a:ext cx="1676774" cy="16767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b="1"/>
              <a:t>redis</a:t>
            </a:r>
            <a:endParaRPr kumimoji="1" lang="zh-CN" altLang="en-US" sz="3200" b="1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F27D61F-686F-8042-8703-8C59AC17077B}"/>
              </a:ext>
            </a:extLst>
          </p:cNvPr>
          <p:cNvGrpSpPr/>
          <p:nvPr/>
        </p:nvGrpSpPr>
        <p:grpSpPr>
          <a:xfrm>
            <a:off x="3968375" y="0"/>
            <a:ext cx="3295737" cy="5079877"/>
            <a:chOff x="3601335" y="-1032312"/>
            <a:chExt cx="4015879" cy="6189867"/>
          </a:xfrm>
        </p:grpSpPr>
        <p:sp>
          <p:nvSpPr>
            <p:cNvPr id="15" name="弧 14">
              <a:extLst>
                <a:ext uri="{FF2B5EF4-FFF2-40B4-BE49-F238E27FC236}">
                  <a16:creationId xmlns:a16="http://schemas.microsoft.com/office/drawing/2014/main" id="{CFD74062-ACDF-7349-B6A4-4811822B16C2}"/>
                </a:ext>
              </a:extLst>
            </p:cNvPr>
            <p:cNvSpPr/>
            <p:nvPr/>
          </p:nvSpPr>
          <p:spPr>
            <a:xfrm rot="18917854">
              <a:off x="3601335" y="1141984"/>
              <a:ext cx="4015571" cy="4015571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b="1"/>
            </a:p>
          </p:txBody>
        </p:sp>
        <p:sp>
          <p:nvSpPr>
            <p:cNvPr id="16" name="弧 15">
              <a:extLst>
                <a:ext uri="{FF2B5EF4-FFF2-40B4-BE49-F238E27FC236}">
                  <a16:creationId xmlns:a16="http://schemas.microsoft.com/office/drawing/2014/main" id="{7C805C44-EDD9-0941-8186-210640BCB2B9}"/>
                </a:ext>
              </a:extLst>
            </p:cNvPr>
            <p:cNvSpPr/>
            <p:nvPr/>
          </p:nvSpPr>
          <p:spPr>
            <a:xfrm rot="8046251">
              <a:off x="3601643" y="-1032312"/>
              <a:ext cx="4015571" cy="4015571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b="1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DEF55FC-ADD1-D340-A4F7-6980603DC6B3}"/>
              </a:ext>
            </a:extLst>
          </p:cNvPr>
          <p:cNvGrpSpPr/>
          <p:nvPr/>
        </p:nvGrpSpPr>
        <p:grpSpPr>
          <a:xfrm>
            <a:off x="7280335" y="3997807"/>
            <a:ext cx="1980399" cy="3052483"/>
            <a:chOff x="3601335" y="-1032312"/>
            <a:chExt cx="4015879" cy="6189867"/>
          </a:xfrm>
        </p:grpSpPr>
        <p:sp>
          <p:nvSpPr>
            <p:cNvPr id="18" name="弧 17">
              <a:extLst>
                <a:ext uri="{FF2B5EF4-FFF2-40B4-BE49-F238E27FC236}">
                  <a16:creationId xmlns:a16="http://schemas.microsoft.com/office/drawing/2014/main" id="{0C016705-7705-1A41-9B65-24D38E0DC16E}"/>
                </a:ext>
              </a:extLst>
            </p:cNvPr>
            <p:cNvSpPr/>
            <p:nvPr/>
          </p:nvSpPr>
          <p:spPr>
            <a:xfrm rot="18917854">
              <a:off x="3601335" y="1141984"/>
              <a:ext cx="4015571" cy="4015571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b="1"/>
            </a:p>
          </p:txBody>
        </p:sp>
        <p:sp>
          <p:nvSpPr>
            <p:cNvPr id="19" name="弧 18">
              <a:extLst>
                <a:ext uri="{FF2B5EF4-FFF2-40B4-BE49-F238E27FC236}">
                  <a16:creationId xmlns:a16="http://schemas.microsoft.com/office/drawing/2014/main" id="{C8E34178-1AB8-2B4B-9934-C1A3744DD0EE}"/>
                </a:ext>
              </a:extLst>
            </p:cNvPr>
            <p:cNvSpPr/>
            <p:nvPr/>
          </p:nvSpPr>
          <p:spPr>
            <a:xfrm rot="8046251">
              <a:off x="3601643" y="-1032312"/>
              <a:ext cx="4015571" cy="4015571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b="1"/>
            </a:p>
          </p:txBody>
        </p:sp>
      </p:grp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3FE0F3D6-69D5-DD44-8B5C-F3984F7EE572}"/>
              </a:ext>
            </a:extLst>
          </p:cNvPr>
          <p:cNvCxnSpPr/>
          <p:nvPr/>
        </p:nvCxnSpPr>
        <p:spPr>
          <a:xfrm>
            <a:off x="874059" y="3977717"/>
            <a:ext cx="102687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6B943673-5475-E64A-A6D1-2314E55A4799}"/>
              </a:ext>
            </a:extLst>
          </p:cNvPr>
          <p:cNvSpPr txBox="1"/>
          <p:nvPr/>
        </p:nvSpPr>
        <p:spPr>
          <a:xfrm>
            <a:off x="5398432" y="4265038"/>
            <a:ext cx="2688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/>
              <a:t>自定义缓存时间：</a:t>
            </a:r>
            <a:r>
              <a:rPr kumimoji="1" lang="en-US" altLang="zh-CN" b="1"/>
              <a:t>10min</a:t>
            </a:r>
            <a:endParaRPr kumimoji="1" lang="zh-CN" altLang="en-US" b="1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72D321C-F156-FD47-A279-831E38485C47}"/>
              </a:ext>
            </a:extLst>
          </p:cNvPr>
          <p:cNvSpPr/>
          <p:nvPr/>
        </p:nvSpPr>
        <p:spPr>
          <a:xfrm>
            <a:off x="-51127" y="-48588"/>
            <a:ext cx="12801600" cy="1264381"/>
          </a:xfrm>
          <a:prstGeom prst="rect">
            <a:avLst/>
          </a:prstGeom>
          <a:solidFill>
            <a:srgbClr val="437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8F84BE5-96AB-3748-AD27-09B638A5EEDE}"/>
              </a:ext>
            </a:extLst>
          </p:cNvPr>
          <p:cNvSpPr txBox="1"/>
          <p:nvPr/>
        </p:nvSpPr>
        <p:spPr>
          <a:xfrm>
            <a:off x="1799492" y="121937"/>
            <a:ext cx="8226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400" b="1">
                <a:solidFill>
                  <a:schemeClr val="bg1"/>
                </a:solidFill>
              </a:rPr>
              <a:t>redis</a:t>
            </a:r>
            <a:r>
              <a:rPr kumimoji="1" lang="zh-CN" altLang="en-US" sz="5400" b="1">
                <a:solidFill>
                  <a:schemeClr val="bg1"/>
                </a:solidFill>
              </a:rPr>
              <a:t>的使用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E4A26515-3895-4B43-BDAF-EBD0430ECEF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498" y="108582"/>
            <a:ext cx="950040" cy="950040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2DF8CEC1-9D11-1642-96E2-054CFBDCBFF8}"/>
              </a:ext>
            </a:extLst>
          </p:cNvPr>
          <p:cNvSpPr txBox="1"/>
          <p:nvPr/>
        </p:nvSpPr>
        <p:spPr>
          <a:xfrm>
            <a:off x="7792409" y="3375633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/>
              <a:t>mysql</a:t>
            </a:r>
            <a:endParaRPr kumimoji="1" lang="zh-CN" altLang="en-US" b="1"/>
          </a:p>
        </p:txBody>
      </p:sp>
    </p:spTree>
    <p:extLst>
      <p:ext uri="{BB962C8B-B14F-4D97-AF65-F5344CB8AC3E}">
        <p14:creationId xmlns:p14="http://schemas.microsoft.com/office/powerpoint/2010/main" val="210973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F81B19D-B394-7543-81E1-A5188275F1D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900000">
            <a:off x="4735119" y="2858080"/>
            <a:ext cx="2047947" cy="204794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4E58D8F-24E3-A74A-B5DE-AB2477E9B826}"/>
              </a:ext>
            </a:extLst>
          </p:cNvPr>
          <p:cNvSpPr txBox="1"/>
          <p:nvPr/>
        </p:nvSpPr>
        <p:spPr>
          <a:xfrm>
            <a:off x="5274824" y="5729358"/>
            <a:ext cx="96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双刃剑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EC54B68-23AF-AD49-ACE4-1A1195EE555A}"/>
              </a:ext>
            </a:extLst>
          </p:cNvPr>
          <p:cNvSpPr txBox="1"/>
          <p:nvPr/>
        </p:nvSpPr>
        <p:spPr>
          <a:xfrm>
            <a:off x="1207008" y="4142793"/>
            <a:ext cx="3803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/>
              <a:t>简化代码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7A2634E-729B-7F4F-8A87-8DFDB5C8A21C}"/>
              </a:ext>
            </a:extLst>
          </p:cNvPr>
          <p:cNvSpPr txBox="1"/>
          <p:nvPr/>
        </p:nvSpPr>
        <p:spPr>
          <a:xfrm>
            <a:off x="1207008" y="5111155"/>
            <a:ext cx="3803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/>
              <a:t>同步的感觉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6FEBB54-7529-8F48-BDD4-D3225290479D}"/>
              </a:ext>
            </a:extLst>
          </p:cNvPr>
          <p:cNvSpPr txBox="1"/>
          <p:nvPr/>
        </p:nvSpPr>
        <p:spPr>
          <a:xfrm>
            <a:off x="6821424" y="4142793"/>
            <a:ext cx="3803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/>
              <a:t>理解上有误区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7E6FCEA-C15D-BF44-8792-42E8EDA41FD8}"/>
              </a:ext>
            </a:extLst>
          </p:cNvPr>
          <p:cNvSpPr txBox="1"/>
          <p:nvPr/>
        </p:nvSpPr>
        <p:spPr>
          <a:xfrm>
            <a:off x="6821424" y="5111155"/>
            <a:ext cx="3803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/>
              <a:t>使用不当会变慢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EA8FBE-E8FF-0C4A-BA77-6E0FCC242266}"/>
              </a:ext>
            </a:extLst>
          </p:cNvPr>
          <p:cNvSpPr txBox="1"/>
          <p:nvPr/>
        </p:nvSpPr>
        <p:spPr>
          <a:xfrm>
            <a:off x="6821424" y="2938057"/>
            <a:ext cx="3803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>
                <a:solidFill>
                  <a:srgbClr val="E66826"/>
                </a:solidFill>
              </a:rPr>
              <a:t>坏处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B29CA0A-F52E-084B-AE9C-8EA32201A320}"/>
              </a:ext>
            </a:extLst>
          </p:cNvPr>
          <p:cNvSpPr txBox="1"/>
          <p:nvPr/>
        </p:nvSpPr>
        <p:spPr>
          <a:xfrm>
            <a:off x="1207008" y="2938056"/>
            <a:ext cx="3803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>
                <a:solidFill>
                  <a:srgbClr val="E66826"/>
                </a:solidFill>
              </a:rPr>
              <a:t>好处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DB1B349-D044-B845-AED6-9E279E8FB834}"/>
              </a:ext>
            </a:extLst>
          </p:cNvPr>
          <p:cNvSpPr/>
          <p:nvPr/>
        </p:nvSpPr>
        <p:spPr>
          <a:xfrm>
            <a:off x="-51127" y="-48588"/>
            <a:ext cx="12801600" cy="1264381"/>
          </a:xfrm>
          <a:prstGeom prst="rect">
            <a:avLst/>
          </a:prstGeom>
          <a:solidFill>
            <a:srgbClr val="E66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ACE8578-97AD-CC48-875E-148EA265402A}"/>
              </a:ext>
            </a:extLst>
          </p:cNvPr>
          <p:cNvSpPr txBox="1"/>
          <p:nvPr/>
        </p:nvSpPr>
        <p:spPr>
          <a:xfrm>
            <a:off x="1755752" y="168103"/>
            <a:ext cx="82261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800" b="1">
                <a:solidFill>
                  <a:schemeClr val="bg1"/>
                </a:solidFill>
              </a:rPr>
              <a:t>异步操作的优化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6BB8986-013E-A748-B3B8-942513EF32FC}"/>
              </a:ext>
            </a:extLst>
          </p:cNvPr>
          <p:cNvSpPr/>
          <p:nvPr/>
        </p:nvSpPr>
        <p:spPr>
          <a:xfrm>
            <a:off x="549796" y="60968"/>
            <a:ext cx="1045268" cy="10452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>
                <a:solidFill>
                  <a:srgbClr val="E66826"/>
                </a:solidFill>
              </a:rPr>
              <a:t>async</a:t>
            </a:r>
          </a:p>
          <a:p>
            <a:pPr algn="ctr"/>
            <a:r>
              <a:rPr kumimoji="1" lang="en-US" altLang="zh-CN" b="1">
                <a:solidFill>
                  <a:srgbClr val="E66826"/>
                </a:solidFill>
              </a:rPr>
              <a:t>await</a:t>
            </a:r>
            <a:endParaRPr kumimoji="1" lang="zh-CN" altLang="en-US" b="1">
              <a:solidFill>
                <a:srgbClr val="E66826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1B2D3F1-974D-324D-A885-5D2902336D47}"/>
              </a:ext>
            </a:extLst>
          </p:cNvPr>
          <p:cNvSpPr/>
          <p:nvPr/>
        </p:nvSpPr>
        <p:spPr>
          <a:xfrm>
            <a:off x="4868346" y="5313744"/>
            <a:ext cx="17700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b="1"/>
              <a:t>async</a:t>
            </a:r>
            <a:r>
              <a:rPr kumimoji="1" lang="zh-CN" altLang="en-US" sz="2000" b="1"/>
              <a:t> </a:t>
            </a:r>
            <a:r>
              <a:rPr kumimoji="1" lang="en-US" altLang="zh-CN" sz="2000" b="1"/>
              <a:t>/</a:t>
            </a:r>
            <a:r>
              <a:rPr kumimoji="1" lang="zh-CN" altLang="en-US" sz="2000" b="1"/>
              <a:t> </a:t>
            </a:r>
            <a:r>
              <a:rPr kumimoji="1" lang="en-US" altLang="zh-CN" sz="2000" b="1"/>
              <a:t>await</a:t>
            </a:r>
            <a:r>
              <a:rPr kumimoji="1" lang="zh-CN" altLang="en-US" sz="2000" b="1"/>
              <a:t> </a:t>
            </a:r>
            <a:endParaRPr lang="zh-CN" altLang="en-US" sz="2000" b="1"/>
          </a:p>
        </p:txBody>
      </p:sp>
    </p:spTree>
    <p:extLst>
      <p:ext uri="{BB962C8B-B14F-4D97-AF65-F5344CB8AC3E}">
        <p14:creationId xmlns:p14="http://schemas.microsoft.com/office/powerpoint/2010/main" val="1105450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D0C9310-3141-D743-B9C8-2EE2FD9AC782}"/>
              </a:ext>
            </a:extLst>
          </p:cNvPr>
          <p:cNvSpPr txBox="1"/>
          <p:nvPr/>
        </p:nvSpPr>
        <p:spPr>
          <a:xfrm>
            <a:off x="144088" y="2520678"/>
            <a:ext cx="114438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b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await</a:t>
            </a:r>
            <a:r>
              <a:rPr kumimoji="1" lang="zh-CN" altLang="en-US" sz="4800" b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会阻塞线程？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3F1EE9-29B4-F044-AE15-C19350676DBF}"/>
              </a:ext>
            </a:extLst>
          </p:cNvPr>
          <p:cNvSpPr txBox="1"/>
          <p:nvPr/>
        </p:nvSpPr>
        <p:spPr>
          <a:xfrm>
            <a:off x="193964" y="3765523"/>
            <a:ext cx="11443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400" b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假的！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7FCB57A-AC11-CD41-988F-A46966CB1BF8}"/>
              </a:ext>
            </a:extLst>
          </p:cNvPr>
          <p:cNvSpPr/>
          <p:nvPr/>
        </p:nvSpPr>
        <p:spPr>
          <a:xfrm>
            <a:off x="-51127" y="-48588"/>
            <a:ext cx="12801600" cy="1264381"/>
          </a:xfrm>
          <a:prstGeom prst="rect">
            <a:avLst/>
          </a:prstGeom>
          <a:solidFill>
            <a:srgbClr val="E66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2F0178E-99AA-BE4E-83C5-A31B6878C1D2}"/>
              </a:ext>
            </a:extLst>
          </p:cNvPr>
          <p:cNvSpPr txBox="1"/>
          <p:nvPr/>
        </p:nvSpPr>
        <p:spPr>
          <a:xfrm>
            <a:off x="1755752" y="168103"/>
            <a:ext cx="82261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800" b="1">
                <a:solidFill>
                  <a:schemeClr val="bg1"/>
                </a:solidFill>
              </a:rPr>
              <a:t>异步操作的优化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4625481-9656-7040-9940-436D6425FF48}"/>
              </a:ext>
            </a:extLst>
          </p:cNvPr>
          <p:cNvSpPr/>
          <p:nvPr/>
        </p:nvSpPr>
        <p:spPr>
          <a:xfrm>
            <a:off x="549796" y="60968"/>
            <a:ext cx="1045268" cy="10452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>
                <a:solidFill>
                  <a:srgbClr val="E66826"/>
                </a:solidFill>
              </a:rPr>
              <a:t>async</a:t>
            </a:r>
          </a:p>
          <a:p>
            <a:pPr algn="ctr"/>
            <a:r>
              <a:rPr kumimoji="1" lang="en-US" altLang="zh-CN" b="1">
                <a:solidFill>
                  <a:srgbClr val="E66826"/>
                </a:solidFill>
              </a:rPr>
              <a:t>await</a:t>
            </a:r>
            <a:endParaRPr kumimoji="1" lang="zh-CN" altLang="en-US" b="1">
              <a:solidFill>
                <a:srgbClr val="E668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1545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81FB8C9-F3F5-924C-AC84-661C11F28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" y="3002621"/>
            <a:ext cx="4942166" cy="97694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28A718E-D6BA-1046-9DA5-B0020B2A19E2}"/>
              </a:ext>
            </a:extLst>
          </p:cNvPr>
          <p:cNvSpPr txBox="1"/>
          <p:nvPr/>
        </p:nvSpPr>
        <p:spPr>
          <a:xfrm>
            <a:off x="374073" y="1501505"/>
            <a:ext cx="1144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await</a:t>
            </a:r>
            <a:r>
              <a:rPr kumimoji="1" lang="zh-CN" altLang="en-US" sz="360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只是语法糖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781D917-F053-164F-9AAC-6A09F88DC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394" y="2897065"/>
            <a:ext cx="4934989" cy="1188053"/>
          </a:xfrm>
          <a:prstGeom prst="rect">
            <a:avLst/>
          </a:prstGeom>
        </p:spPr>
      </p:pic>
      <p:sp>
        <p:nvSpPr>
          <p:cNvPr id="8" name="左右箭头 7">
            <a:extLst>
              <a:ext uri="{FF2B5EF4-FFF2-40B4-BE49-F238E27FC236}">
                <a16:creationId xmlns:a16="http://schemas.microsoft.com/office/drawing/2014/main" id="{07B7442E-8474-B74B-AF05-6CC29F80BC78}"/>
              </a:ext>
            </a:extLst>
          </p:cNvPr>
          <p:cNvSpPr/>
          <p:nvPr/>
        </p:nvSpPr>
        <p:spPr>
          <a:xfrm>
            <a:off x="5408800" y="3058708"/>
            <a:ext cx="1446415" cy="864767"/>
          </a:xfrm>
          <a:prstGeom prst="leftRightArrow">
            <a:avLst/>
          </a:prstGeom>
          <a:solidFill>
            <a:srgbClr val="E66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F348DB2-5578-F04E-8150-A8261F4C9A3E}"/>
              </a:ext>
            </a:extLst>
          </p:cNvPr>
          <p:cNvSpPr txBox="1"/>
          <p:nvPr/>
        </p:nvSpPr>
        <p:spPr>
          <a:xfrm>
            <a:off x="4427898" y="4834346"/>
            <a:ext cx="6426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/>
              <a:t>node</a:t>
            </a:r>
            <a:r>
              <a:rPr kumimoji="1" lang="zh-CN" altLang="en-US" sz="2800" b="1"/>
              <a:t> 仍是单线程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2E5CF46-B857-3149-9DC1-F887D01C2DD4}"/>
              </a:ext>
            </a:extLst>
          </p:cNvPr>
          <p:cNvSpPr txBox="1"/>
          <p:nvPr/>
        </p:nvSpPr>
        <p:spPr>
          <a:xfrm>
            <a:off x="4422356" y="5402382"/>
            <a:ext cx="6426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/>
              <a:t>异步操作仍然遵守 </a:t>
            </a:r>
            <a:r>
              <a:rPr kumimoji="1" lang="en-US" altLang="zh-CN" sz="2800" b="1"/>
              <a:t>event_loop</a:t>
            </a:r>
            <a:r>
              <a:rPr kumimoji="1" lang="zh-CN" altLang="en-US" sz="2800" b="1"/>
              <a:t>模型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9C0D825-440C-A645-9594-B08C56FEADBB}"/>
              </a:ext>
            </a:extLst>
          </p:cNvPr>
          <p:cNvSpPr txBox="1"/>
          <p:nvPr/>
        </p:nvSpPr>
        <p:spPr>
          <a:xfrm>
            <a:off x="4422355" y="5970418"/>
            <a:ext cx="6426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/>
              <a:t>只是写代码时一种同步的感觉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546624B-FB74-734F-A84B-1FD35C1F67DA}"/>
              </a:ext>
            </a:extLst>
          </p:cNvPr>
          <p:cNvSpPr/>
          <p:nvPr/>
        </p:nvSpPr>
        <p:spPr>
          <a:xfrm>
            <a:off x="4166023" y="4977499"/>
            <a:ext cx="237112" cy="179120"/>
          </a:xfrm>
          <a:prstGeom prst="ellipse">
            <a:avLst/>
          </a:prstGeom>
          <a:solidFill>
            <a:srgbClr val="E66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b="1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C95FC32-487F-1A43-8F59-88DB0D4872A4}"/>
              </a:ext>
            </a:extLst>
          </p:cNvPr>
          <p:cNvSpPr/>
          <p:nvPr/>
        </p:nvSpPr>
        <p:spPr>
          <a:xfrm>
            <a:off x="4177922" y="5512877"/>
            <a:ext cx="237112" cy="179120"/>
          </a:xfrm>
          <a:prstGeom prst="ellipse">
            <a:avLst/>
          </a:prstGeom>
          <a:solidFill>
            <a:srgbClr val="E66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b="1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8B23A4F-6483-914D-BA7E-C2832EC09010}"/>
              </a:ext>
            </a:extLst>
          </p:cNvPr>
          <p:cNvSpPr/>
          <p:nvPr/>
        </p:nvSpPr>
        <p:spPr>
          <a:xfrm>
            <a:off x="4166023" y="6080913"/>
            <a:ext cx="237112" cy="179120"/>
          </a:xfrm>
          <a:prstGeom prst="ellipse">
            <a:avLst/>
          </a:prstGeom>
          <a:solidFill>
            <a:srgbClr val="E66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b="1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F922BA7-B21F-8C4E-8406-37F89CF6DC63}"/>
              </a:ext>
            </a:extLst>
          </p:cNvPr>
          <p:cNvSpPr/>
          <p:nvPr/>
        </p:nvSpPr>
        <p:spPr>
          <a:xfrm>
            <a:off x="-51127" y="-48588"/>
            <a:ext cx="12801600" cy="1264381"/>
          </a:xfrm>
          <a:prstGeom prst="rect">
            <a:avLst/>
          </a:prstGeom>
          <a:solidFill>
            <a:srgbClr val="E66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B7AFA3F-236F-AA4C-A3E5-B8C5D9DD3D11}"/>
              </a:ext>
            </a:extLst>
          </p:cNvPr>
          <p:cNvSpPr txBox="1"/>
          <p:nvPr/>
        </p:nvSpPr>
        <p:spPr>
          <a:xfrm>
            <a:off x="1755752" y="168103"/>
            <a:ext cx="82261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800" b="1">
                <a:solidFill>
                  <a:schemeClr val="bg1"/>
                </a:solidFill>
              </a:rPr>
              <a:t>异步操作的优化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623A6396-2AA2-2B49-80E7-D3C11320BC0C}"/>
              </a:ext>
            </a:extLst>
          </p:cNvPr>
          <p:cNvSpPr/>
          <p:nvPr/>
        </p:nvSpPr>
        <p:spPr>
          <a:xfrm>
            <a:off x="549796" y="60968"/>
            <a:ext cx="1045268" cy="10452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rgbClr val="E66826"/>
                </a:solidFill>
              </a:rPr>
              <a:t>async</a:t>
            </a:r>
          </a:p>
          <a:p>
            <a:pPr algn="ctr"/>
            <a:r>
              <a:rPr kumimoji="1" lang="en-US" altLang="zh-CN">
                <a:solidFill>
                  <a:srgbClr val="E66826"/>
                </a:solidFill>
              </a:rPr>
              <a:t>await</a:t>
            </a:r>
            <a:endParaRPr kumimoji="1" lang="zh-CN" altLang="en-US">
              <a:solidFill>
                <a:srgbClr val="E66826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D61CEB8-4EC1-954B-9194-D6F2F47EE027}"/>
              </a:ext>
            </a:extLst>
          </p:cNvPr>
          <p:cNvSpPr txBox="1"/>
          <p:nvPr/>
        </p:nvSpPr>
        <p:spPr>
          <a:xfrm>
            <a:off x="4021977" y="4339538"/>
            <a:ext cx="1059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/>
              <a:t>因此</a:t>
            </a:r>
          </a:p>
        </p:txBody>
      </p:sp>
    </p:spTree>
    <p:extLst>
      <p:ext uri="{BB962C8B-B14F-4D97-AF65-F5344CB8AC3E}">
        <p14:creationId xmlns:p14="http://schemas.microsoft.com/office/powerpoint/2010/main" val="397956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90A9876-07C1-FA40-A213-E92C62703757}"/>
              </a:ext>
            </a:extLst>
          </p:cNvPr>
          <p:cNvSpPr txBox="1"/>
          <p:nvPr/>
        </p:nvSpPr>
        <p:spPr>
          <a:xfrm>
            <a:off x="146891" y="1421550"/>
            <a:ext cx="11443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不用担心，</a:t>
            </a:r>
            <a:r>
              <a:rPr kumimoji="1" lang="en-US" altLang="zh-CN" sz="3200" b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node</a:t>
            </a:r>
            <a:r>
              <a:rPr kumimoji="1" lang="zh-CN" altLang="en-US" sz="320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线程不会闲着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DCE30B6-A676-224B-AE47-AAFD27DC413F}"/>
              </a:ext>
            </a:extLst>
          </p:cNvPr>
          <p:cNvGrpSpPr/>
          <p:nvPr/>
        </p:nvGrpSpPr>
        <p:grpSpPr>
          <a:xfrm>
            <a:off x="1595064" y="2153049"/>
            <a:ext cx="9383206" cy="4704951"/>
            <a:chOff x="0" y="2287198"/>
            <a:chExt cx="10538085" cy="528403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63361C4-65C9-1E4A-B102-730144F00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287198"/>
              <a:ext cx="10177624" cy="5284034"/>
            </a:xfrm>
            <a:prstGeom prst="rect">
              <a:avLst/>
            </a:prstGeom>
          </p:spPr>
        </p:pic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F6CCB013-9AEC-A945-9922-AC0E2C9E0C6C}"/>
                </a:ext>
              </a:extLst>
            </p:cNvPr>
            <p:cNvSpPr/>
            <p:nvPr/>
          </p:nvSpPr>
          <p:spPr>
            <a:xfrm>
              <a:off x="6498228" y="5232700"/>
              <a:ext cx="542150" cy="542150"/>
            </a:xfrm>
            <a:prstGeom prst="ellipse">
              <a:avLst/>
            </a:prstGeom>
            <a:solidFill>
              <a:srgbClr val="E66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800"/>
                <a:t>1</a:t>
              </a:r>
              <a:endParaRPr kumimoji="1" lang="zh-CN" altLang="en-US" sz="2800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4802A6A9-6B2C-1747-9E36-A91D5A10F83F}"/>
                </a:ext>
              </a:extLst>
            </p:cNvPr>
            <p:cNvSpPr/>
            <p:nvPr/>
          </p:nvSpPr>
          <p:spPr>
            <a:xfrm>
              <a:off x="7894111" y="5774850"/>
              <a:ext cx="542150" cy="542150"/>
            </a:xfrm>
            <a:prstGeom prst="ellipse">
              <a:avLst/>
            </a:prstGeom>
            <a:solidFill>
              <a:srgbClr val="E66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800"/>
                <a:t>2</a:t>
              </a:r>
              <a:endParaRPr kumimoji="1" lang="zh-CN" altLang="en-US" sz="280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B87EF3A-6EE1-034D-B5D7-164C26782B58}"/>
                </a:ext>
              </a:extLst>
            </p:cNvPr>
            <p:cNvSpPr/>
            <p:nvPr/>
          </p:nvSpPr>
          <p:spPr>
            <a:xfrm>
              <a:off x="6601909" y="2923354"/>
              <a:ext cx="542150" cy="542150"/>
            </a:xfrm>
            <a:prstGeom prst="ellipse">
              <a:avLst/>
            </a:prstGeom>
            <a:solidFill>
              <a:srgbClr val="E66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800"/>
                <a:t>3</a:t>
              </a:r>
              <a:endParaRPr kumimoji="1" lang="zh-CN" altLang="en-US" sz="2800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64639319-4644-6045-BBA5-AE0CD03070AD}"/>
                </a:ext>
              </a:extLst>
            </p:cNvPr>
            <p:cNvSpPr/>
            <p:nvPr/>
          </p:nvSpPr>
          <p:spPr>
            <a:xfrm>
              <a:off x="6498228" y="6254376"/>
              <a:ext cx="542150" cy="542150"/>
            </a:xfrm>
            <a:prstGeom prst="ellipse">
              <a:avLst/>
            </a:prstGeom>
            <a:solidFill>
              <a:srgbClr val="E66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800"/>
                <a:t>4</a:t>
              </a:r>
              <a:endParaRPr kumimoji="1" lang="zh-CN" altLang="en-US" sz="2800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C270A33E-E932-374F-9CC1-285F10BD99C6}"/>
                </a:ext>
              </a:extLst>
            </p:cNvPr>
            <p:cNvSpPr/>
            <p:nvPr/>
          </p:nvSpPr>
          <p:spPr>
            <a:xfrm>
              <a:off x="6498228" y="6853774"/>
              <a:ext cx="542150" cy="542150"/>
            </a:xfrm>
            <a:prstGeom prst="ellipse">
              <a:avLst/>
            </a:prstGeom>
            <a:solidFill>
              <a:srgbClr val="E66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800"/>
                <a:t>5</a:t>
              </a:r>
              <a:endParaRPr kumimoji="1" lang="zh-CN" altLang="en-US" sz="2800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40778F54-BAA7-F34E-BC1B-B2BD14615B81}"/>
                </a:ext>
              </a:extLst>
            </p:cNvPr>
            <p:cNvSpPr/>
            <p:nvPr/>
          </p:nvSpPr>
          <p:spPr>
            <a:xfrm>
              <a:off x="6609396" y="3939949"/>
              <a:ext cx="542150" cy="542150"/>
            </a:xfrm>
            <a:prstGeom prst="ellipse">
              <a:avLst/>
            </a:prstGeom>
            <a:solidFill>
              <a:srgbClr val="E66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800"/>
                <a:t>6</a:t>
              </a:r>
              <a:endParaRPr kumimoji="1" lang="zh-CN" altLang="en-US" sz="2800"/>
            </a:p>
          </p:txBody>
        </p:sp>
        <p:sp>
          <p:nvSpPr>
            <p:cNvPr id="21" name="任意形状 20">
              <a:extLst>
                <a:ext uri="{FF2B5EF4-FFF2-40B4-BE49-F238E27FC236}">
                  <a16:creationId xmlns:a16="http://schemas.microsoft.com/office/drawing/2014/main" id="{14EAED52-BD26-AD43-A134-622C1912415D}"/>
                </a:ext>
              </a:extLst>
            </p:cNvPr>
            <p:cNvSpPr/>
            <p:nvPr/>
          </p:nvSpPr>
          <p:spPr>
            <a:xfrm>
              <a:off x="7195279" y="3771225"/>
              <a:ext cx="3342806" cy="2803700"/>
            </a:xfrm>
            <a:custGeom>
              <a:avLst/>
              <a:gdLst>
                <a:gd name="connsiteX0" fmla="*/ 2278505 w 3342806"/>
                <a:gd name="connsiteY0" fmla="*/ 0 h 2803700"/>
                <a:gd name="connsiteX1" fmla="*/ 2428406 w 3342806"/>
                <a:gd name="connsiteY1" fmla="*/ 89941 h 2803700"/>
                <a:gd name="connsiteX2" fmla="*/ 2473377 w 3342806"/>
                <a:gd name="connsiteY2" fmla="*/ 119922 h 2803700"/>
                <a:gd name="connsiteX3" fmla="*/ 2593298 w 3342806"/>
                <a:gd name="connsiteY3" fmla="*/ 224853 h 2803700"/>
                <a:gd name="connsiteX4" fmla="*/ 2683239 w 3342806"/>
                <a:gd name="connsiteY4" fmla="*/ 269823 h 2803700"/>
                <a:gd name="connsiteX5" fmla="*/ 2803160 w 3342806"/>
                <a:gd name="connsiteY5" fmla="*/ 374755 h 2803700"/>
                <a:gd name="connsiteX6" fmla="*/ 2938072 w 3342806"/>
                <a:gd name="connsiteY6" fmla="*/ 494676 h 2803700"/>
                <a:gd name="connsiteX7" fmla="*/ 3028013 w 3342806"/>
                <a:gd name="connsiteY7" fmla="*/ 569627 h 2803700"/>
                <a:gd name="connsiteX8" fmla="*/ 3147934 w 3342806"/>
                <a:gd name="connsiteY8" fmla="*/ 749509 h 2803700"/>
                <a:gd name="connsiteX9" fmla="*/ 3177914 w 3342806"/>
                <a:gd name="connsiteY9" fmla="*/ 824459 h 2803700"/>
                <a:gd name="connsiteX10" fmla="*/ 3207895 w 3342806"/>
                <a:gd name="connsiteY10" fmla="*/ 884420 h 2803700"/>
                <a:gd name="connsiteX11" fmla="*/ 3237875 w 3342806"/>
                <a:gd name="connsiteY11" fmla="*/ 1019332 h 2803700"/>
                <a:gd name="connsiteX12" fmla="*/ 3267855 w 3342806"/>
                <a:gd name="connsiteY12" fmla="*/ 1229194 h 2803700"/>
                <a:gd name="connsiteX13" fmla="*/ 3297836 w 3342806"/>
                <a:gd name="connsiteY13" fmla="*/ 1349115 h 2803700"/>
                <a:gd name="connsiteX14" fmla="*/ 3312826 w 3342806"/>
                <a:gd name="connsiteY14" fmla="*/ 1558977 h 2803700"/>
                <a:gd name="connsiteX15" fmla="*/ 3342806 w 3342806"/>
                <a:gd name="connsiteY15" fmla="*/ 1768840 h 2803700"/>
                <a:gd name="connsiteX16" fmla="*/ 3327816 w 3342806"/>
                <a:gd name="connsiteY16" fmla="*/ 2053653 h 2803700"/>
                <a:gd name="connsiteX17" fmla="*/ 3312826 w 3342806"/>
                <a:gd name="connsiteY17" fmla="*/ 2098623 h 2803700"/>
                <a:gd name="connsiteX18" fmla="*/ 3222885 w 3342806"/>
                <a:gd name="connsiteY18" fmla="*/ 2173574 h 2803700"/>
                <a:gd name="connsiteX19" fmla="*/ 3177914 w 3342806"/>
                <a:gd name="connsiteY19" fmla="*/ 2188564 h 2803700"/>
                <a:gd name="connsiteX20" fmla="*/ 3072983 w 3342806"/>
                <a:gd name="connsiteY20" fmla="*/ 2248525 h 2803700"/>
                <a:gd name="connsiteX21" fmla="*/ 2968052 w 3342806"/>
                <a:gd name="connsiteY21" fmla="*/ 2278505 h 2803700"/>
                <a:gd name="connsiteX22" fmla="*/ 2878111 w 3342806"/>
                <a:gd name="connsiteY22" fmla="*/ 2308486 h 2803700"/>
                <a:gd name="connsiteX23" fmla="*/ 2833141 w 3342806"/>
                <a:gd name="connsiteY23" fmla="*/ 2323476 h 2803700"/>
                <a:gd name="connsiteX24" fmla="*/ 2773180 w 3342806"/>
                <a:gd name="connsiteY24" fmla="*/ 2338466 h 2803700"/>
                <a:gd name="connsiteX25" fmla="*/ 2728210 w 3342806"/>
                <a:gd name="connsiteY25" fmla="*/ 2353456 h 2803700"/>
                <a:gd name="connsiteX26" fmla="*/ 2533337 w 3342806"/>
                <a:gd name="connsiteY26" fmla="*/ 2383437 h 2803700"/>
                <a:gd name="connsiteX27" fmla="*/ 2428406 w 3342806"/>
                <a:gd name="connsiteY27" fmla="*/ 2413417 h 2803700"/>
                <a:gd name="connsiteX28" fmla="*/ 2278505 w 3342806"/>
                <a:gd name="connsiteY28" fmla="*/ 2458387 h 2803700"/>
                <a:gd name="connsiteX29" fmla="*/ 2218544 w 3342806"/>
                <a:gd name="connsiteY29" fmla="*/ 2488368 h 2803700"/>
                <a:gd name="connsiteX30" fmla="*/ 2023672 w 3342806"/>
                <a:gd name="connsiteY30" fmla="*/ 2533338 h 2803700"/>
                <a:gd name="connsiteX31" fmla="*/ 1933731 w 3342806"/>
                <a:gd name="connsiteY31" fmla="*/ 2548328 h 2803700"/>
                <a:gd name="connsiteX32" fmla="*/ 1873770 w 3342806"/>
                <a:gd name="connsiteY32" fmla="*/ 2563318 h 2803700"/>
                <a:gd name="connsiteX33" fmla="*/ 1723869 w 3342806"/>
                <a:gd name="connsiteY33" fmla="*/ 2593299 h 2803700"/>
                <a:gd name="connsiteX34" fmla="*/ 1588957 w 3342806"/>
                <a:gd name="connsiteY34" fmla="*/ 2623279 h 2803700"/>
                <a:gd name="connsiteX35" fmla="*/ 1469036 w 3342806"/>
                <a:gd name="connsiteY35" fmla="*/ 2638269 h 2803700"/>
                <a:gd name="connsiteX36" fmla="*/ 1424065 w 3342806"/>
                <a:gd name="connsiteY36" fmla="*/ 2653259 h 2803700"/>
                <a:gd name="connsiteX37" fmla="*/ 1079291 w 3342806"/>
                <a:gd name="connsiteY37" fmla="*/ 2683240 h 2803700"/>
                <a:gd name="connsiteX38" fmla="*/ 989351 w 3342806"/>
                <a:gd name="connsiteY38" fmla="*/ 2698230 h 2803700"/>
                <a:gd name="connsiteX39" fmla="*/ 869429 w 3342806"/>
                <a:gd name="connsiteY39" fmla="*/ 2728210 h 2803700"/>
                <a:gd name="connsiteX40" fmla="*/ 704537 w 3342806"/>
                <a:gd name="connsiteY40" fmla="*/ 2743200 h 2803700"/>
                <a:gd name="connsiteX41" fmla="*/ 254832 w 3342806"/>
                <a:gd name="connsiteY41" fmla="*/ 2773181 h 2803700"/>
                <a:gd name="connsiteX42" fmla="*/ 164891 w 3342806"/>
                <a:gd name="connsiteY42" fmla="*/ 2803161 h 2803700"/>
                <a:gd name="connsiteX43" fmla="*/ 0 w 3342806"/>
                <a:gd name="connsiteY43" fmla="*/ 2788171 h 280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342806" h="2803700">
                  <a:moveTo>
                    <a:pt x="2278505" y="0"/>
                  </a:moveTo>
                  <a:lnTo>
                    <a:pt x="2428406" y="89941"/>
                  </a:lnTo>
                  <a:cubicBezTo>
                    <a:pt x="2443750" y="99383"/>
                    <a:pt x="2459698" y="108197"/>
                    <a:pt x="2473377" y="119922"/>
                  </a:cubicBezTo>
                  <a:cubicBezTo>
                    <a:pt x="2539632" y="176712"/>
                    <a:pt x="2520776" y="181340"/>
                    <a:pt x="2593298" y="224853"/>
                  </a:cubicBezTo>
                  <a:cubicBezTo>
                    <a:pt x="2622040" y="242098"/>
                    <a:pt x="2654497" y="252578"/>
                    <a:pt x="2683239" y="269823"/>
                  </a:cubicBezTo>
                  <a:cubicBezTo>
                    <a:pt x="2743813" y="306168"/>
                    <a:pt x="2750423" y="326075"/>
                    <a:pt x="2803160" y="374755"/>
                  </a:cubicBezTo>
                  <a:cubicBezTo>
                    <a:pt x="2847372" y="415566"/>
                    <a:pt x="2892140" y="455811"/>
                    <a:pt x="2938072" y="494676"/>
                  </a:cubicBezTo>
                  <a:cubicBezTo>
                    <a:pt x="2970182" y="521846"/>
                    <a:pt x="3002517" y="536847"/>
                    <a:pt x="3028013" y="569627"/>
                  </a:cubicBezTo>
                  <a:cubicBezTo>
                    <a:pt x="3059014" y="609486"/>
                    <a:pt x="3122119" y="697879"/>
                    <a:pt x="3147934" y="749509"/>
                  </a:cubicBezTo>
                  <a:cubicBezTo>
                    <a:pt x="3159968" y="773576"/>
                    <a:pt x="3166986" y="799870"/>
                    <a:pt x="3177914" y="824459"/>
                  </a:cubicBezTo>
                  <a:cubicBezTo>
                    <a:pt x="3186990" y="844879"/>
                    <a:pt x="3197901" y="864433"/>
                    <a:pt x="3207895" y="884420"/>
                  </a:cubicBezTo>
                  <a:cubicBezTo>
                    <a:pt x="3218806" y="928063"/>
                    <a:pt x="3231532" y="974927"/>
                    <a:pt x="3237875" y="1019332"/>
                  </a:cubicBezTo>
                  <a:cubicBezTo>
                    <a:pt x="3258434" y="1163250"/>
                    <a:pt x="3242440" y="1119062"/>
                    <a:pt x="3267855" y="1229194"/>
                  </a:cubicBezTo>
                  <a:cubicBezTo>
                    <a:pt x="3277120" y="1269343"/>
                    <a:pt x="3297836" y="1349115"/>
                    <a:pt x="3297836" y="1349115"/>
                  </a:cubicBezTo>
                  <a:cubicBezTo>
                    <a:pt x="3302833" y="1419069"/>
                    <a:pt x="3305355" y="1489244"/>
                    <a:pt x="3312826" y="1558977"/>
                  </a:cubicBezTo>
                  <a:cubicBezTo>
                    <a:pt x="3320354" y="1629239"/>
                    <a:pt x="3342806" y="1768840"/>
                    <a:pt x="3342806" y="1768840"/>
                  </a:cubicBezTo>
                  <a:cubicBezTo>
                    <a:pt x="3337809" y="1863778"/>
                    <a:pt x="3336423" y="1958974"/>
                    <a:pt x="3327816" y="2053653"/>
                  </a:cubicBezTo>
                  <a:cubicBezTo>
                    <a:pt x="3326385" y="2069389"/>
                    <a:pt x="3320955" y="2085074"/>
                    <a:pt x="3312826" y="2098623"/>
                  </a:cubicBezTo>
                  <a:cubicBezTo>
                    <a:pt x="3300754" y="2118744"/>
                    <a:pt x="3231268" y="2168784"/>
                    <a:pt x="3222885" y="2173574"/>
                  </a:cubicBezTo>
                  <a:cubicBezTo>
                    <a:pt x="3209166" y="2181413"/>
                    <a:pt x="3192904" y="2183567"/>
                    <a:pt x="3177914" y="2188564"/>
                  </a:cubicBezTo>
                  <a:cubicBezTo>
                    <a:pt x="3132748" y="2218676"/>
                    <a:pt x="3126239" y="2225701"/>
                    <a:pt x="3072983" y="2248525"/>
                  </a:cubicBezTo>
                  <a:cubicBezTo>
                    <a:pt x="3033797" y="2265319"/>
                    <a:pt x="3010317" y="2265826"/>
                    <a:pt x="2968052" y="2278505"/>
                  </a:cubicBezTo>
                  <a:cubicBezTo>
                    <a:pt x="2937783" y="2287586"/>
                    <a:pt x="2908091" y="2298492"/>
                    <a:pt x="2878111" y="2308486"/>
                  </a:cubicBezTo>
                  <a:cubicBezTo>
                    <a:pt x="2863121" y="2313483"/>
                    <a:pt x="2848470" y="2319644"/>
                    <a:pt x="2833141" y="2323476"/>
                  </a:cubicBezTo>
                  <a:cubicBezTo>
                    <a:pt x="2813154" y="2328473"/>
                    <a:pt x="2792989" y="2332806"/>
                    <a:pt x="2773180" y="2338466"/>
                  </a:cubicBezTo>
                  <a:cubicBezTo>
                    <a:pt x="2757987" y="2342807"/>
                    <a:pt x="2743539" y="2349624"/>
                    <a:pt x="2728210" y="2353456"/>
                  </a:cubicBezTo>
                  <a:cubicBezTo>
                    <a:pt x="2636516" y="2376379"/>
                    <a:pt x="2642553" y="2365234"/>
                    <a:pt x="2533337" y="2383437"/>
                  </a:cubicBezTo>
                  <a:cubicBezTo>
                    <a:pt x="2477106" y="2392809"/>
                    <a:pt x="2478304" y="2399160"/>
                    <a:pt x="2428406" y="2413417"/>
                  </a:cubicBezTo>
                  <a:cubicBezTo>
                    <a:pt x="2378202" y="2427761"/>
                    <a:pt x="2325998" y="2434640"/>
                    <a:pt x="2278505" y="2458387"/>
                  </a:cubicBezTo>
                  <a:cubicBezTo>
                    <a:pt x="2258518" y="2468381"/>
                    <a:pt x="2239743" y="2481301"/>
                    <a:pt x="2218544" y="2488368"/>
                  </a:cubicBezTo>
                  <a:cubicBezTo>
                    <a:pt x="2175843" y="2502602"/>
                    <a:pt x="2075993" y="2523825"/>
                    <a:pt x="2023672" y="2533338"/>
                  </a:cubicBezTo>
                  <a:cubicBezTo>
                    <a:pt x="1993768" y="2538775"/>
                    <a:pt x="1963535" y="2542367"/>
                    <a:pt x="1933731" y="2548328"/>
                  </a:cubicBezTo>
                  <a:cubicBezTo>
                    <a:pt x="1913529" y="2552368"/>
                    <a:pt x="1893915" y="2559001"/>
                    <a:pt x="1873770" y="2563318"/>
                  </a:cubicBezTo>
                  <a:cubicBezTo>
                    <a:pt x="1823945" y="2573995"/>
                    <a:pt x="1773733" y="2582801"/>
                    <a:pt x="1723869" y="2593299"/>
                  </a:cubicBezTo>
                  <a:cubicBezTo>
                    <a:pt x="1678790" y="2602789"/>
                    <a:pt x="1634324" y="2615273"/>
                    <a:pt x="1588957" y="2623279"/>
                  </a:cubicBezTo>
                  <a:cubicBezTo>
                    <a:pt x="1549285" y="2630280"/>
                    <a:pt x="1509010" y="2633272"/>
                    <a:pt x="1469036" y="2638269"/>
                  </a:cubicBezTo>
                  <a:cubicBezTo>
                    <a:pt x="1454046" y="2643266"/>
                    <a:pt x="1439611" y="2650432"/>
                    <a:pt x="1424065" y="2653259"/>
                  </a:cubicBezTo>
                  <a:cubicBezTo>
                    <a:pt x="1325547" y="2671172"/>
                    <a:pt x="1165444" y="2677497"/>
                    <a:pt x="1079291" y="2683240"/>
                  </a:cubicBezTo>
                  <a:cubicBezTo>
                    <a:pt x="1049311" y="2688237"/>
                    <a:pt x="1019070" y="2691862"/>
                    <a:pt x="989351" y="2698230"/>
                  </a:cubicBezTo>
                  <a:cubicBezTo>
                    <a:pt x="949061" y="2706863"/>
                    <a:pt x="910464" y="2724480"/>
                    <a:pt x="869429" y="2728210"/>
                  </a:cubicBezTo>
                  <a:cubicBezTo>
                    <a:pt x="814465" y="2733207"/>
                    <a:pt x="759597" y="2739403"/>
                    <a:pt x="704537" y="2743200"/>
                  </a:cubicBezTo>
                  <a:cubicBezTo>
                    <a:pt x="66717" y="2787189"/>
                    <a:pt x="730158" y="2733571"/>
                    <a:pt x="254832" y="2773181"/>
                  </a:cubicBezTo>
                  <a:cubicBezTo>
                    <a:pt x="224852" y="2783174"/>
                    <a:pt x="196175" y="2807630"/>
                    <a:pt x="164891" y="2803161"/>
                  </a:cubicBezTo>
                  <a:cubicBezTo>
                    <a:pt x="40174" y="2785344"/>
                    <a:pt x="95292" y="2788171"/>
                    <a:pt x="0" y="2788171"/>
                  </a:cubicBezTo>
                </a:path>
              </a:pathLst>
            </a:custGeom>
            <a:noFill/>
            <a:ln w="38100">
              <a:solidFill>
                <a:srgbClr val="E66826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9EAFFD0-4900-434F-BC98-69A02D08D4CE}"/>
              </a:ext>
            </a:extLst>
          </p:cNvPr>
          <p:cNvGrpSpPr/>
          <p:nvPr/>
        </p:nvGrpSpPr>
        <p:grpSpPr>
          <a:xfrm>
            <a:off x="-51127" y="-48588"/>
            <a:ext cx="12801600" cy="1264381"/>
            <a:chOff x="-51127" y="-48588"/>
            <a:chExt cx="12801600" cy="1264381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408B8C0-2EAE-494B-A19A-E6287ED1345E}"/>
                </a:ext>
              </a:extLst>
            </p:cNvPr>
            <p:cNvSpPr/>
            <p:nvPr/>
          </p:nvSpPr>
          <p:spPr>
            <a:xfrm>
              <a:off x="-51127" y="-48588"/>
              <a:ext cx="12801600" cy="1264381"/>
            </a:xfrm>
            <a:prstGeom prst="rect">
              <a:avLst/>
            </a:prstGeom>
            <a:solidFill>
              <a:srgbClr val="E66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4B801773-33EF-F34C-8F61-26C4AA2A9B2C}"/>
                </a:ext>
              </a:extLst>
            </p:cNvPr>
            <p:cNvSpPr txBox="1"/>
            <p:nvPr/>
          </p:nvSpPr>
          <p:spPr>
            <a:xfrm>
              <a:off x="1755752" y="168103"/>
              <a:ext cx="82261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4800" b="1">
                  <a:solidFill>
                    <a:schemeClr val="bg1"/>
                  </a:solidFill>
                </a:rPr>
                <a:t>异步操作的优化</a:t>
              </a: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BB074A8F-D65C-E541-9624-5AF6776B62DE}"/>
                </a:ext>
              </a:extLst>
            </p:cNvPr>
            <p:cNvSpPr/>
            <p:nvPr/>
          </p:nvSpPr>
          <p:spPr>
            <a:xfrm>
              <a:off x="549796" y="60968"/>
              <a:ext cx="1045268" cy="10452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>
                  <a:solidFill>
                    <a:srgbClr val="E66826"/>
                  </a:solidFill>
                </a:rPr>
                <a:t>async</a:t>
              </a:r>
            </a:p>
            <a:p>
              <a:pPr algn="ctr"/>
              <a:r>
                <a:rPr kumimoji="1" lang="en-US" altLang="zh-CN">
                  <a:solidFill>
                    <a:srgbClr val="E66826"/>
                  </a:solidFill>
                </a:rPr>
                <a:t>await</a:t>
              </a:r>
              <a:endParaRPr kumimoji="1" lang="zh-CN" altLang="en-US">
                <a:solidFill>
                  <a:srgbClr val="E6682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8932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D0C9310-3141-D743-B9C8-2EE2FD9AC782}"/>
              </a:ext>
            </a:extLst>
          </p:cNvPr>
          <p:cNvSpPr txBox="1"/>
          <p:nvPr/>
        </p:nvSpPr>
        <p:spPr>
          <a:xfrm>
            <a:off x="193964" y="2470800"/>
            <a:ext cx="114438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b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await</a:t>
            </a:r>
            <a:r>
              <a:rPr kumimoji="1" lang="zh-CN" altLang="en-US" sz="4800" b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让代码变慢 ，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B29199D-1111-E34F-B241-2019B5797CA1}"/>
              </a:ext>
            </a:extLst>
          </p:cNvPr>
          <p:cNvSpPr txBox="1"/>
          <p:nvPr/>
        </p:nvSpPr>
        <p:spPr>
          <a:xfrm>
            <a:off x="193964" y="3682397"/>
            <a:ext cx="114438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b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真的！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AC25E35-EABE-524F-9E7F-804AB5CDB0C8}"/>
              </a:ext>
            </a:extLst>
          </p:cNvPr>
          <p:cNvGrpSpPr/>
          <p:nvPr/>
        </p:nvGrpSpPr>
        <p:grpSpPr>
          <a:xfrm>
            <a:off x="-51127" y="-48588"/>
            <a:ext cx="12801600" cy="1264381"/>
            <a:chOff x="-51127" y="-48588"/>
            <a:chExt cx="12801600" cy="1264381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6AAC641-9510-4E4A-9AC9-C0113CC08F5E}"/>
                </a:ext>
              </a:extLst>
            </p:cNvPr>
            <p:cNvSpPr/>
            <p:nvPr/>
          </p:nvSpPr>
          <p:spPr>
            <a:xfrm>
              <a:off x="-51127" y="-48588"/>
              <a:ext cx="12801600" cy="1264381"/>
            </a:xfrm>
            <a:prstGeom prst="rect">
              <a:avLst/>
            </a:prstGeom>
            <a:solidFill>
              <a:srgbClr val="E66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1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29ECC0C-28B2-F143-8E5A-AE7915C0F725}"/>
                </a:ext>
              </a:extLst>
            </p:cNvPr>
            <p:cNvSpPr txBox="1"/>
            <p:nvPr/>
          </p:nvSpPr>
          <p:spPr>
            <a:xfrm>
              <a:off x="1755752" y="168103"/>
              <a:ext cx="82261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4800" b="1">
                  <a:solidFill>
                    <a:schemeClr val="bg1"/>
                  </a:solidFill>
                </a:rPr>
                <a:t>异步操作的优化</a:t>
              </a: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3229C1FC-8C05-C444-AC16-EAB0546747D9}"/>
                </a:ext>
              </a:extLst>
            </p:cNvPr>
            <p:cNvSpPr/>
            <p:nvPr/>
          </p:nvSpPr>
          <p:spPr>
            <a:xfrm>
              <a:off x="549796" y="60968"/>
              <a:ext cx="1045268" cy="10452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>
                  <a:solidFill>
                    <a:srgbClr val="E66826"/>
                  </a:solidFill>
                </a:rPr>
                <a:t>async</a:t>
              </a:r>
            </a:p>
            <a:p>
              <a:pPr algn="ctr"/>
              <a:r>
                <a:rPr kumimoji="1" lang="en-US" altLang="zh-CN" b="1">
                  <a:solidFill>
                    <a:srgbClr val="E66826"/>
                  </a:solidFill>
                </a:rPr>
                <a:t>await</a:t>
              </a:r>
              <a:endParaRPr kumimoji="1" lang="zh-CN" altLang="en-US" b="1">
                <a:solidFill>
                  <a:srgbClr val="E6682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332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93DA30A-3618-A546-9219-D68C8BCD59F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95438"/>
            <a:ext cx="6180282" cy="566256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9CF54D8-5193-7F4F-A7E9-AFBA572E3B10}"/>
              </a:ext>
            </a:extLst>
          </p:cNvPr>
          <p:cNvSpPr/>
          <p:nvPr/>
        </p:nvSpPr>
        <p:spPr>
          <a:xfrm>
            <a:off x="6180282" y="1195438"/>
            <a:ext cx="6011718" cy="5662562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18B0E6-C6AE-6245-BC27-C982C976C9A2}"/>
              </a:ext>
            </a:extLst>
          </p:cNvPr>
          <p:cNvSpPr txBox="1"/>
          <p:nvPr/>
        </p:nvSpPr>
        <p:spPr>
          <a:xfrm>
            <a:off x="6705022" y="3303444"/>
            <a:ext cx="51949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80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&gt;1400</a:t>
            </a:r>
            <a:r>
              <a:rPr kumimoji="1" lang="zh-CN" altLang="en-US" sz="880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en-US" altLang="zh-CN" sz="880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ms</a:t>
            </a:r>
            <a:endParaRPr kumimoji="1" lang="zh-CN" altLang="en-US" sz="880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94B8387-2ADF-A949-B85B-8C84C84D4E47}"/>
              </a:ext>
            </a:extLst>
          </p:cNvPr>
          <p:cNvSpPr txBox="1"/>
          <p:nvPr/>
        </p:nvSpPr>
        <p:spPr>
          <a:xfrm>
            <a:off x="3291309" y="2459819"/>
            <a:ext cx="1144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>
                <a:solidFill>
                  <a:srgbClr val="FAFAFA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我等的花儿都谢了</a:t>
            </a:r>
            <a:r>
              <a:rPr kumimoji="1" lang="en-US" altLang="zh-CN" sz="3600">
                <a:solidFill>
                  <a:srgbClr val="FAFAFA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……</a:t>
            </a:r>
            <a:endParaRPr kumimoji="1" lang="zh-CN" altLang="en-US" sz="3600">
              <a:solidFill>
                <a:srgbClr val="FAFAFA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402706F-92D3-E34A-A48B-66D77C627280}"/>
              </a:ext>
            </a:extLst>
          </p:cNvPr>
          <p:cNvGrpSpPr/>
          <p:nvPr/>
        </p:nvGrpSpPr>
        <p:grpSpPr>
          <a:xfrm>
            <a:off x="-51127" y="-48588"/>
            <a:ext cx="12801600" cy="1264381"/>
            <a:chOff x="-51127" y="-48588"/>
            <a:chExt cx="12801600" cy="1264381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276B02D-C70C-DB4C-AEEE-4AB3FB8707F6}"/>
                </a:ext>
              </a:extLst>
            </p:cNvPr>
            <p:cNvSpPr/>
            <p:nvPr/>
          </p:nvSpPr>
          <p:spPr>
            <a:xfrm>
              <a:off x="-51127" y="-48588"/>
              <a:ext cx="12801600" cy="1264381"/>
            </a:xfrm>
            <a:prstGeom prst="rect">
              <a:avLst/>
            </a:prstGeom>
            <a:solidFill>
              <a:srgbClr val="E66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5A3ABBA-2936-B941-9B14-3F4DD7FAC5F4}"/>
                </a:ext>
              </a:extLst>
            </p:cNvPr>
            <p:cNvSpPr txBox="1"/>
            <p:nvPr/>
          </p:nvSpPr>
          <p:spPr>
            <a:xfrm>
              <a:off x="1755752" y="168103"/>
              <a:ext cx="82261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4800" b="1">
                  <a:solidFill>
                    <a:schemeClr val="bg1"/>
                  </a:solidFill>
                </a:rPr>
                <a:t>异步操作的优化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0616FDC2-B660-BF4F-9DAB-EBD707B7E0BE}"/>
                </a:ext>
              </a:extLst>
            </p:cNvPr>
            <p:cNvSpPr/>
            <p:nvPr/>
          </p:nvSpPr>
          <p:spPr>
            <a:xfrm>
              <a:off x="549796" y="60968"/>
              <a:ext cx="1045268" cy="10452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>
                  <a:solidFill>
                    <a:srgbClr val="E66826"/>
                  </a:solidFill>
                </a:rPr>
                <a:t>async</a:t>
              </a:r>
            </a:p>
            <a:p>
              <a:pPr algn="ctr"/>
              <a:r>
                <a:rPr kumimoji="1" lang="en-US" altLang="zh-CN">
                  <a:solidFill>
                    <a:srgbClr val="E66826"/>
                  </a:solidFill>
                </a:rPr>
                <a:t>await</a:t>
              </a:r>
              <a:endParaRPr kumimoji="1" lang="zh-CN" altLang="en-US">
                <a:solidFill>
                  <a:srgbClr val="E6682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60834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F9CF54D8-5193-7F4F-A7E9-AFBA572E3B10}"/>
              </a:ext>
            </a:extLst>
          </p:cNvPr>
          <p:cNvSpPr/>
          <p:nvPr/>
        </p:nvSpPr>
        <p:spPr>
          <a:xfrm>
            <a:off x="7817943" y="1205614"/>
            <a:ext cx="5990110" cy="5642209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2CD2CEF-D391-724A-8E93-C4CF2864D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5791"/>
            <a:ext cx="8935416" cy="564220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94B8387-2ADF-A949-B85B-8C84C84D4E47}"/>
              </a:ext>
            </a:extLst>
          </p:cNvPr>
          <p:cNvSpPr txBox="1"/>
          <p:nvPr/>
        </p:nvSpPr>
        <p:spPr>
          <a:xfrm>
            <a:off x="4259957" y="2657113"/>
            <a:ext cx="1144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>
                <a:solidFill>
                  <a:srgbClr val="FAFAFA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解决：串行变</a:t>
            </a:r>
            <a:r>
              <a:rPr kumimoji="1" lang="zh-CN" altLang="en-US" sz="3600" b="1">
                <a:solidFill>
                  <a:srgbClr val="FAFAFA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并行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1BBC839-B406-F448-B637-5AB7B7F3984F}"/>
              </a:ext>
            </a:extLst>
          </p:cNvPr>
          <p:cNvGrpSpPr/>
          <p:nvPr/>
        </p:nvGrpSpPr>
        <p:grpSpPr>
          <a:xfrm>
            <a:off x="-51127" y="-48588"/>
            <a:ext cx="12801600" cy="1264381"/>
            <a:chOff x="-51127" y="-48588"/>
            <a:chExt cx="12801600" cy="1264381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FB8F24F-527A-C84E-8A2F-991A52BD4540}"/>
                </a:ext>
              </a:extLst>
            </p:cNvPr>
            <p:cNvSpPr/>
            <p:nvPr/>
          </p:nvSpPr>
          <p:spPr>
            <a:xfrm>
              <a:off x="-51127" y="-48588"/>
              <a:ext cx="12801600" cy="1264381"/>
            </a:xfrm>
            <a:prstGeom prst="rect">
              <a:avLst/>
            </a:prstGeom>
            <a:solidFill>
              <a:srgbClr val="E66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6E579F4-89DC-5C42-B259-47004487A21D}"/>
                </a:ext>
              </a:extLst>
            </p:cNvPr>
            <p:cNvSpPr txBox="1"/>
            <p:nvPr/>
          </p:nvSpPr>
          <p:spPr>
            <a:xfrm>
              <a:off x="1755752" y="168103"/>
              <a:ext cx="82261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4800" b="1">
                  <a:solidFill>
                    <a:schemeClr val="bg1"/>
                  </a:solidFill>
                </a:rPr>
                <a:t>异步操作的优化</a:t>
              </a: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BC9F0F88-127D-BC4A-ADD4-65FB48AB2F27}"/>
                </a:ext>
              </a:extLst>
            </p:cNvPr>
            <p:cNvSpPr/>
            <p:nvPr/>
          </p:nvSpPr>
          <p:spPr>
            <a:xfrm>
              <a:off x="549796" y="60968"/>
              <a:ext cx="1045268" cy="10452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>
                  <a:solidFill>
                    <a:srgbClr val="E66826"/>
                  </a:solidFill>
                </a:rPr>
                <a:t>async</a:t>
              </a:r>
            </a:p>
            <a:p>
              <a:pPr algn="ctr"/>
              <a:r>
                <a:rPr kumimoji="1" lang="en-US" altLang="zh-CN">
                  <a:solidFill>
                    <a:srgbClr val="E66826"/>
                  </a:solidFill>
                </a:rPr>
                <a:t>await</a:t>
              </a:r>
              <a:endParaRPr kumimoji="1" lang="zh-CN" altLang="en-US">
                <a:solidFill>
                  <a:srgbClr val="E66826"/>
                </a:solidFill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E418B0E6-C6AE-6245-BC27-C982C976C9A2}"/>
              </a:ext>
            </a:extLst>
          </p:cNvPr>
          <p:cNvSpPr txBox="1"/>
          <p:nvPr/>
        </p:nvSpPr>
        <p:spPr>
          <a:xfrm>
            <a:off x="7817943" y="3303444"/>
            <a:ext cx="51949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80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100</a:t>
            </a:r>
            <a:r>
              <a:rPr kumimoji="1" lang="zh-CN" altLang="en-US" sz="880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 </a:t>
            </a:r>
            <a:r>
              <a:rPr kumimoji="1" lang="en-US" altLang="zh-CN" sz="880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ms</a:t>
            </a:r>
            <a:endParaRPr kumimoji="1" lang="zh-CN" altLang="en-US" sz="880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9990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93C1C740-62EF-0642-BD48-809CAB180B72}"/>
              </a:ext>
            </a:extLst>
          </p:cNvPr>
          <p:cNvSpPr/>
          <p:nvPr/>
        </p:nvSpPr>
        <p:spPr>
          <a:xfrm>
            <a:off x="1642817" y="3011121"/>
            <a:ext cx="3223647" cy="8679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b="1"/>
              <a:t>game_token</a:t>
            </a:r>
            <a:endParaRPr kumimoji="1" lang="zh-CN" altLang="en-US" sz="3200" b="1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92AB193B-75BD-814A-A633-DB12441E7A92}"/>
              </a:ext>
            </a:extLst>
          </p:cNvPr>
          <p:cNvSpPr/>
          <p:nvPr/>
        </p:nvSpPr>
        <p:spPr>
          <a:xfrm>
            <a:off x="6616627" y="3011121"/>
            <a:ext cx="3223647" cy="8679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b="1"/>
              <a:t>用户行为记录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CE59A9EB-DCD5-CE4F-9240-CA6D9F3E52E5}"/>
              </a:ext>
            </a:extLst>
          </p:cNvPr>
          <p:cNvSpPr/>
          <p:nvPr/>
        </p:nvSpPr>
        <p:spPr>
          <a:xfrm>
            <a:off x="1642816" y="4201910"/>
            <a:ext cx="3223647" cy="8679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b="1"/>
              <a:t>伪造字段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3087B2B3-336A-3646-B88B-273C004500E0}"/>
              </a:ext>
            </a:extLst>
          </p:cNvPr>
          <p:cNvSpPr/>
          <p:nvPr/>
        </p:nvSpPr>
        <p:spPr>
          <a:xfrm>
            <a:off x="6616627" y="4188419"/>
            <a:ext cx="3223647" cy="8679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b="1"/>
              <a:t>校验关键数据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52074128-07FB-994E-9C53-F8EFA3C4CEB4}"/>
              </a:ext>
            </a:extLst>
          </p:cNvPr>
          <p:cNvSpPr/>
          <p:nvPr/>
        </p:nvSpPr>
        <p:spPr>
          <a:xfrm>
            <a:off x="4432512" y="5342325"/>
            <a:ext cx="3223647" cy="86790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js</a:t>
            </a:r>
            <a:r>
              <a:rPr kumimoji="1" lang="zh-CN" altLang="en-US" sz="2400" b="1"/>
              <a:t>代码 </a:t>
            </a:r>
            <a:r>
              <a:rPr kumimoji="1" lang="en-US" altLang="zh-CN" sz="2400" b="1"/>
              <a:t>md5</a:t>
            </a:r>
            <a:r>
              <a:rPr kumimoji="1" lang="zh-CN" altLang="en-US" sz="2400" b="1"/>
              <a:t>加密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AFD69282-E8BB-3240-AF4C-633F2256FDC9}"/>
              </a:ext>
            </a:extLst>
          </p:cNvPr>
          <p:cNvSpPr/>
          <p:nvPr/>
        </p:nvSpPr>
        <p:spPr>
          <a:xfrm>
            <a:off x="-278974" y="-138335"/>
            <a:ext cx="12646617" cy="1460854"/>
          </a:xfrm>
          <a:prstGeom prst="roundRect">
            <a:avLst/>
          </a:prstGeom>
          <a:solidFill>
            <a:srgbClr val="16A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800" b="1"/>
              <a:t>防作弊的策略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3C41E4E-14C0-1A43-AFC1-650CB7351346}"/>
              </a:ext>
            </a:extLst>
          </p:cNvPr>
          <p:cNvSpPr txBox="1"/>
          <p:nvPr/>
        </p:nvSpPr>
        <p:spPr>
          <a:xfrm>
            <a:off x="5605752" y="621023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/>
              <a:t>未实现</a:t>
            </a:r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D4683183-63EA-C748-AC78-6DCDE5102E29}"/>
              </a:ext>
            </a:extLst>
          </p:cNvPr>
          <p:cNvCxnSpPr/>
          <p:nvPr/>
        </p:nvCxnSpPr>
        <p:spPr>
          <a:xfrm>
            <a:off x="1053548" y="2703443"/>
            <a:ext cx="102969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D1D5909-DBC5-3C48-A0B5-15F2924C33C7}"/>
              </a:ext>
            </a:extLst>
          </p:cNvPr>
          <p:cNvSpPr txBox="1"/>
          <p:nvPr/>
        </p:nvSpPr>
        <p:spPr>
          <a:xfrm>
            <a:off x="3694972" y="1887591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/>
              <a:t>为什么我们需要防作弊？</a:t>
            </a:r>
          </a:p>
        </p:txBody>
      </p:sp>
    </p:spTree>
    <p:extLst>
      <p:ext uri="{BB962C8B-B14F-4D97-AF65-F5344CB8AC3E}">
        <p14:creationId xmlns:p14="http://schemas.microsoft.com/office/powerpoint/2010/main" val="3095236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3DDE958E-FD11-054E-A88A-7612998E3063}"/>
              </a:ext>
            </a:extLst>
          </p:cNvPr>
          <p:cNvSpPr/>
          <p:nvPr/>
        </p:nvSpPr>
        <p:spPr>
          <a:xfrm>
            <a:off x="294464" y="390039"/>
            <a:ext cx="3223647" cy="8679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/>
              <a:t>game_token</a:t>
            </a:r>
            <a:endParaRPr kumimoji="1" lang="zh-CN" altLang="en-US" sz="2800" b="1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27E069D-D821-434A-86B7-E6B8C957CDF2}"/>
              </a:ext>
            </a:extLst>
          </p:cNvPr>
          <p:cNvSpPr txBox="1"/>
          <p:nvPr/>
        </p:nvSpPr>
        <p:spPr>
          <a:xfrm>
            <a:off x="146847" y="2107808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>
                <a:solidFill>
                  <a:srgbClr val="1781D1"/>
                </a:solidFill>
              </a:rPr>
              <a:t>只用一次，用过作废</a:t>
            </a:r>
            <a:endParaRPr kumimoji="1" lang="en-US" altLang="zh-CN" sz="3200" b="1">
              <a:solidFill>
                <a:srgbClr val="1781D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CDF7EDF-EE5E-D944-AE29-C395C0B59F40}"/>
              </a:ext>
            </a:extLst>
          </p:cNvPr>
          <p:cNvSpPr txBox="1"/>
          <p:nvPr/>
        </p:nvSpPr>
        <p:spPr>
          <a:xfrm>
            <a:off x="146847" y="3013232"/>
            <a:ext cx="41056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>
                <a:solidFill>
                  <a:srgbClr val="1781D1"/>
                </a:solidFill>
              </a:rPr>
              <a:t>限时</a:t>
            </a:r>
            <a:r>
              <a:rPr kumimoji="1" lang="en-US" altLang="zh-CN" sz="3200" b="1">
                <a:solidFill>
                  <a:srgbClr val="1781D1"/>
                </a:solidFill>
              </a:rPr>
              <a:t>5</a:t>
            </a:r>
            <a:r>
              <a:rPr kumimoji="1" lang="zh-CN" altLang="en-US" sz="3200" b="1">
                <a:solidFill>
                  <a:srgbClr val="1781D1"/>
                </a:solidFill>
              </a:rPr>
              <a:t>分钟，超时作废</a:t>
            </a:r>
            <a:endParaRPr kumimoji="1" lang="en-US" altLang="zh-CN" sz="3200" b="1">
              <a:solidFill>
                <a:srgbClr val="1781D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6F69B33-2D73-7F48-A09A-7A3BA4E04172}"/>
              </a:ext>
            </a:extLst>
          </p:cNvPr>
          <p:cNvSpPr txBox="1"/>
          <p:nvPr/>
        </p:nvSpPr>
        <p:spPr>
          <a:xfrm>
            <a:off x="146847" y="3918656"/>
            <a:ext cx="3624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>
                <a:solidFill>
                  <a:srgbClr val="1781D1"/>
                </a:solidFill>
              </a:rPr>
              <a:t>jwt</a:t>
            </a:r>
            <a:r>
              <a:rPr kumimoji="1" lang="zh-CN" altLang="en-US" sz="3200" b="1">
                <a:solidFill>
                  <a:srgbClr val="1781D1"/>
                </a:solidFill>
              </a:rPr>
              <a:t>加密，修改作废</a:t>
            </a:r>
            <a:endParaRPr kumimoji="1" lang="en-US" altLang="zh-CN" sz="3200" b="1">
              <a:solidFill>
                <a:srgbClr val="1781D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CDC5B7B-D400-BA45-B7C2-CCDDFE53E5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3487" y="1413891"/>
            <a:ext cx="11542728" cy="5589589"/>
          </a:xfrm>
          <a:prstGeom prst="rect">
            <a:avLst/>
          </a:prstGeom>
        </p:spPr>
      </p:pic>
      <p:sp>
        <p:nvSpPr>
          <p:cNvPr id="9" name="虚尾箭头 8">
            <a:extLst>
              <a:ext uri="{FF2B5EF4-FFF2-40B4-BE49-F238E27FC236}">
                <a16:creationId xmlns:a16="http://schemas.microsoft.com/office/drawing/2014/main" id="{6AFC4EFA-C1B9-9345-B0A6-CEAD4D4FACF0}"/>
              </a:ext>
            </a:extLst>
          </p:cNvPr>
          <p:cNvSpPr/>
          <p:nvPr/>
        </p:nvSpPr>
        <p:spPr>
          <a:xfrm>
            <a:off x="3671800" y="4052739"/>
            <a:ext cx="600868" cy="316607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B6B3D42-56C0-E745-B2FA-51FA3458A662}"/>
              </a:ext>
            </a:extLst>
          </p:cNvPr>
          <p:cNvSpPr txBox="1"/>
          <p:nvPr/>
        </p:nvSpPr>
        <p:spPr>
          <a:xfrm>
            <a:off x="166724" y="4639414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/>
              <a:t>JSON</a:t>
            </a:r>
            <a:r>
              <a:rPr kumimoji="1" lang="zh-CN" altLang="en-US" b="1"/>
              <a:t> </a:t>
            </a:r>
            <a:r>
              <a:rPr kumimoji="1" lang="en-US" altLang="zh-CN" b="1"/>
              <a:t>web</a:t>
            </a:r>
            <a:r>
              <a:rPr kumimoji="1" lang="zh-CN" altLang="en-US" b="1"/>
              <a:t> </a:t>
            </a:r>
            <a:r>
              <a:rPr kumimoji="1" lang="en-US" altLang="zh-CN" b="1"/>
              <a:t>token</a:t>
            </a:r>
            <a:endParaRPr kumimoji="1" lang="zh-CN" altLang="en-US" b="1"/>
          </a:p>
        </p:txBody>
      </p:sp>
      <p:sp>
        <p:nvSpPr>
          <p:cNvPr id="11" name="左大括号 10">
            <a:extLst>
              <a:ext uri="{FF2B5EF4-FFF2-40B4-BE49-F238E27FC236}">
                <a16:creationId xmlns:a16="http://schemas.microsoft.com/office/drawing/2014/main" id="{39672AA0-C7D5-3948-858C-E20ECAF06D28}"/>
              </a:ext>
            </a:extLst>
          </p:cNvPr>
          <p:cNvSpPr/>
          <p:nvPr/>
        </p:nvSpPr>
        <p:spPr>
          <a:xfrm>
            <a:off x="4310728" y="1884935"/>
            <a:ext cx="350385" cy="4647499"/>
          </a:xfrm>
          <a:prstGeom prst="leftBrace">
            <a:avLst>
              <a:gd name="adj1" fmla="val 16378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b="1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A9F501F-A74C-FA49-BEAE-B8DD7E00835F}"/>
              </a:ext>
            </a:extLst>
          </p:cNvPr>
          <p:cNvSpPr txBox="1"/>
          <p:nvPr/>
        </p:nvSpPr>
        <p:spPr>
          <a:xfrm>
            <a:off x="146847" y="5039490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b="1"/>
              <a:t>https://jwt.io/</a:t>
            </a:r>
            <a:endParaRPr kumimoji="1" lang="zh-CN" altLang="en-US" b="1"/>
          </a:p>
        </p:txBody>
      </p:sp>
    </p:spTree>
    <p:extLst>
      <p:ext uri="{BB962C8B-B14F-4D97-AF65-F5344CB8AC3E}">
        <p14:creationId xmlns:p14="http://schemas.microsoft.com/office/powerpoint/2010/main" val="2318332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ED75ABC8-02F9-9845-B89E-0945A2AD1A66}"/>
              </a:ext>
            </a:extLst>
          </p:cNvPr>
          <p:cNvSpPr/>
          <p:nvPr/>
        </p:nvSpPr>
        <p:spPr>
          <a:xfrm>
            <a:off x="4287283" y="307462"/>
            <a:ext cx="300595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/>
              <a:t>分享的环节</a:t>
            </a: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CBFED6AF-D51B-BE4D-989C-B4E00A6D534C}"/>
              </a:ext>
            </a:extLst>
          </p:cNvPr>
          <p:cNvSpPr/>
          <p:nvPr/>
        </p:nvSpPr>
        <p:spPr>
          <a:xfrm>
            <a:off x="3742653" y="1589845"/>
            <a:ext cx="4114414" cy="6535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b="1"/>
              <a:t>后端开发流程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78CD3F8C-4EDC-8643-8A03-D3F021DCAE0E}"/>
              </a:ext>
            </a:extLst>
          </p:cNvPr>
          <p:cNvSpPr/>
          <p:nvPr/>
        </p:nvSpPr>
        <p:spPr>
          <a:xfrm>
            <a:off x="3742653" y="2607864"/>
            <a:ext cx="4114414" cy="6535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b="1"/>
              <a:t>代码的复用性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0DF41850-97ED-CA44-A544-3904BE8204AE}"/>
              </a:ext>
            </a:extLst>
          </p:cNvPr>
          <p:cNvSpPr/>
          <p:nvPr/>
        </p:nvSpPr>
        <p:spPr>
          <a:xfrm>
            <a:off x="3742653" y="5734710"/>
            <a:ext cx="4114414" cy="6535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b="1"/>
              <a:t>更加深入的理解</a:t>
            </a:r>
            <a:r>
              <a:rPr kumimoji="1" lang="en-US" altLang="zh-CN" sz="3200" b="1"/>
              <a:t>node</a:t>
            </a:r>
            <a:endParaRPr kumimoji="1" lang="zh-CN" altLang="en-US" sz="3200" b="1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EEED1479-29FF-4542-8A2C-62DB24E79CE7}"/>
              </a:ext>
            </a:extLst>
          </p:cNvPr>
          <p:cNvSpPr/>
          <p:nvPr/>
        </p:nvSpPr>
        <p:spPr>
          <a:xfrm>
            <a:off x="3742653" y="3650146"/>
            <a:ext cx="4114414" cy="6535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b="1"/>
              <a:t>高并发的性能优化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86ECA268-FC35-9B46-89C2-C436A5753436}"/>
              </a:ext>
            </a:extLst>
          </p:cNvPr>
          <p:cNvSpPr/>
          <p:nvPr/>
        </p:nvSpPr>
        <p:spPr>
          <a:xfrm>
            <a:off x="3742653" y="4692428"/>
            <a:ext cx="4114414" cy="6535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b="1"/>
              <a:t>防作弊的策略</a:t>
            </a:r>
          </a:p>
        </p:txBody>
      </p:sp>
    </p:spTree>
    <p:extLst>
      <p:ext uri="{BB962C8B-B14F-4D97-AF65-F5344CB8AC3E}">
        <p14:creationId xmlns:p14="http://schemas.microsoft.com/office/powerpoint/2010/main" val="455950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extLst>
              <a:ext uri="{FF2B5EF4-FFF2-40B4-BE49-F238E27FC236}">
                <a16:creationId xmlns:a16="http://schemas.microsoft.com/office/drawing/2014/main" id="{55A1C93C-A6CD-9C47-AD7F-754D9342BDE2}"/>
              </a:ext>
            </a:extLst>
          </p:cNvPr>
          <p:cNvSpPr/>
          <p:nvPr/>
        </p:nvSpPr>
        <p:spPr>
          <a:xfrm>
            <a:off x="356459" y="250554"/>
            <a:ext cx="3223647" cy="8679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b="1"/>
              <a:t>用户行为记录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1166CF-81A6-924E-ABDE-E9E1BE9C46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60138"/>
            <a:ext cx="12192000" cy="2168550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FD4CAD5B-3125-F346-AEC3-4BADC06A445A}"/>
              </a:ext>
            </a:extLst>
          </p:cNvPr>
          <p:cNvGrpSpPr/>
          <p:nvPr/>
        </p:nvGrpSpPr>
        <p:grpSpPr>
          <a:xfrm>
            <a:off x="601850" y="4054678"/>
            <a:ext cx="10988300" cy="154984"/>
            <a:chOff x="601850" y="4835471"/>
            <a:chExt cx="10988300" cy="154984"/>
          </a:xfrm>
        </p:grpSpPr>
        <p:cxnSp>
          <p:nvCxnSpPr>
            <p:cNvPr id="7" name="直线连接符 6">
              <a:extLst>
                <a:ext uri="{FF2B5EF4-FFF2-40B4-BE49-F238E27FC236}">
                  <a16:creationId xmlns:a16="http://schemas.microsoft.com/office/drawing/2014/main" id="{7C6BD4E7-C455-D041-8379-8628C5CEC4EA}"/>
                </a:ext>
              </a:extLst>
            </p:cNvPr>
            <p:cNvCxnSpPr/>
            <p:nvPr/>
          </p:nvCxnSpPr>
          <p:spPr>
            <a:xfrm>
              <a:off x="601850" y="4990455"/>
              <a:ext cx="10988300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符 8">
              <a:extLst>
                <a:ext uri="{FF2B5EF4-FFF2-40B4-BE49-F238E27FC236}">
                  <a16:creationId xmlns:a16="http://schemas.microsoft.com/office/drawing/2014/main" id="{5A979A35-ECDF-E74E-86A5-C0B0F6D9D09F}"/>
                </a:ext>
              </a:extLst>
            </p:cNvPr>
            <p:cNvCxnSpPr/>
            <p:nvPr/>
          </p:nvCxnSpPr>
          <p:spPr>
            <a:xfrm>
              <a:off x="912481" y="4835471"/>
              <a:ext cx="0" cy="154984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905C536D-CD00-A64A-9E71-347269717B78}"/>
                </a:ext>
              </a:extLst>
            </p:cNvPr>
            <p:cNvCxnSpPr/>
            <p:nvPr/>
          </p:nvCxnSpPr>
          <p:spPr>
            <a:xfrm>
              <a:off x="2118618" y="4835471"/>
              <a:ext cx="0" cy="154984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符 10">
              <a:extLst>
                <a:ext uri="{FF2B5EF4-FFF2-40B4-BE49-F238E27FC236}">
                  <a16:creationId xmlns:a16="http://schemas.microsoft.com/office/drawing/2014/main" id="{9154D537-23C8-534B-BB4D-CE4BB248AC5D}"/>
                </a:ext>
              </a:extLst>
            </p:cNvPr>
            <p:cNvCxnSpPr/>
            <p:nvPr/>
          </p:nvCxnSpPr>
          <p:spPr>
            <a:xfrm>
              <a:off x="3324755" y="4835471"/>
              <a:ext cx="0" cy="154984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符 11">
              <a:extLst>
                <a:ext uri="{FF2B5EF4-FFF2-40B4-BE49-F238E27FC236}">
                  <a16:creationId xmlns:a16="http://schemas.microsoft.com/office/drawing/2014/main" id="{9930DA17-2F77-9340-9AD8-133E9E0E82C2}"/>
                </a:ext>
              </a:extLst>
            </p:cNvPr>
            <p:cNvCxnSpPr/>
            <p:nvPr/>
          </p:nvCxnSpPr>
          <p:spPr>
            <a:xfrm>
              <a:off x="4530892" y="4835471"/>
              <a:ext cx="0" cy="154984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符 12">
              <a:extLst>
                <a:ext uri="{FF2B5EF4-FFF2-40B4-BE49-F238E27FC236}">
                  <a16:creationId xmlns:a16="http://schemas.microsoft.com/office/drawing/2014/main" id="{4663C290-9E85-F140-914D-700B16BAF16F}"/>
                </a:ext>
              </a:extLst>
            </p:cNvPr>
            <p:cNvCxnSpPr/>
            <p:nvPr/>
          </p:nvCxnSpPr>
          <p:spPr>
            <a:xfrm>
              <a:off x="5737029" y="4835471"/>
              <a:ext cx="0" cy="154984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3">
              <a:extLst>
                <a:ext uri="{FF2B5EF4-FFF2-40B4-BE49-F238E27FC236}">
                  <a16:creationId xmlns:a16="http://schemas.microsoft.com/office/drawing/2014/main" id="{3CED8302-8AEE-9249-9507-151C002FF204}"/>
                </a:ext>
              </a:extLst>
            </p:cNvPr>
            <p:cNvCxnSpPr/>
            <p:nvPr/>
          </p:nvCxnSpPr>
          <p:spPr>
            <a:xfrm>
              <a:off x="6943166" y="4835471"/>
              <a:ext cx="0" cy="154984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4">
              <a:extLst>
                <a:ext uri="{FF2B5EF4-FFF2-40B4-BE49-F238E27FC236}">
                  <a16:creationId xmlns:a16="http://schemas.microsoft.com/office/drawing/2014/main" id="{99CE73D5-2973-D14C-BB3B-F4BF9E94D582}"/>
                </a:ext>
              </a:extLst>
            </p:cNvPr>
            <p:cNvCxnSpPr/>
            <p:nvPr/>
          </p:nvCxnSpPr>
          <p:spPr>
            <a:xfrm>
              <a:off x="8149303" y="4835471"/>
              <a:ext cx="0" cy="154984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F26D6EF4-F5C9-D54B-84F9-B65C844F668D}"/>
                </a:ext>
              </a:extLst>
            </p:cNvPr>
            <p:cNvCxnSpPr/>
            <p:nvPr/>
          </p:nvCxnSpPr>
          <p:spPr>
            <a:xfrm>
              <a:off x="9355440" y="4835471"/>
              <a:ext cx="0" cy="154984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符 16">
              <a:extLst>
                <a:ext uri="{FF2B5EF4-FFF2-40B4-BE49-F238E27FC236}">
                  <a16:creationId xmlns:a16="http://schemas.microsoft.com/office/drawing/2014/main" id="{8CC52D5E-DD03-8745-9565-D70853132F98}"/>
                </a:ext>
              </a:extLst>
            </p:cNvPr>
            <p:cNvCxnSpPr/>
            <p:nvPr/>
          </p:nvCxnSpPr>
          <p:spPr>
            <a:xfrm>
              <a:off x="10561577" y="4835471"/>
              <a:ext cx="0" cy="154984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9C85D6A4-5BD4-2C4E-AA0B-89B3D456FF49}"/>
              </a:ext>
            </a:extLst>
          </p:cNvPr>
          <p:cNvSpPr/>
          <p:nvPr/>
        </p:nvSpPr>
        <p:spPr>
          <a:xfrm>
            <a:off x="1434864" y="4435652"/>
            <a:ext cx="2145242" cy="2108728"/>
          </a:xfrm>
          <a:prstGeom prst="roundRect">
            <a:avLst>
              <a:gd name="adj" fmla="val 599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400" b="1"/>
              <a:t>1.</a:t>
            </a:r>
            <a:r>
              <a:rPr kumimoji="1" lang="zh-CN" altLang="en-US" sz="2400" b="1"/>
              <a:t> 当前时间戳</a:t>
            </a:r>
            <a:endParaRPr kumimoji="1" lang="en-US" altLang="zh-CN" sz="2400" b="1"/>
          </a:p>
          <a:p>
            <a:r>
              <a:rPr kumimoji="1" lang="en-US" altLang="zh-CN" sz="2400" b="1"/>
              <a:t>2.</a:t>
            </a:r>
            <a:r>
              <a:rPr kumimoji="1" lang="zh-CN" altLang="en-US" sz="2400" b="1"/>
              <a:t> 飞行距离</a:t>
            </a:r>
            <a:endParaRPr kumimoji="1" lang="en-US" altLang="zh-CN" sz="2400" b="1"/>
          </a:p>
          <a:p>
            <a:r>
              <a:rPr kumimoji="1" lang="en-US" altLang="zh-CN" sz="2400" b="1"/>
              <a:t>3.</a:t>
            </a:r>
            <a:r>
              <a:rPr kumimoji="1" lang="zh-CN" altLang="en-US" sz="2400" b="1"/>
              <a:t> 当前得分</a:t>
            </a:r>
            <a:endParaRPr kumimoji="1" lang="en-US" altLang="zh-CN" sz="2400" b="1"/>
          </a:p>
          <a:p>
            <a:r>
              <a:rPr kumimoji="1" lang="en-US" altLang="zh-CN" sz="2400" b="1"/>
              <a:t>4.</a:t>
            </a:r>
            <a:r>
              <a:rPr kumimoji="1" lang="zh-CN" altLang="en-US" sz="2400" b="1"/>
              <a:t> 用户点击数</a:t>
            </a:r>
          </a:p>
        </p:txBody>
      </p:sp>
      <p:sp>
        <p:nvSpPr>
          <p:cNvPr id="24" name="弧 23">
            <a:extLst>
              <a:ext uri="{FF2B5EF4-FFF2-40B4-BE49-F238E27FC236}">
                <a16:creationId xmlns:a16="http://schemas.microsoft.com/office/drawing/2014/main" id="{8C61D3AD-D22E-AB47-8C61-EE63EF147E78}"/>
              </a:ext>
            </a:extLst>
          </p:cNvPr>
          <p:cNvSpPr/>
          <p:nvPr/>
        </p:nvSpPr>
        <p:spPr>
          <a:xfrm>
            <a:off x="912481" y="3981062"/>
            <a:ext cx="914400" cy="914400"/>
          </a:xfrm>
          <a:prstGeom prst="arc">
            <a:avLst>
              <a:gd name="adj1" fmla="val 5456816"/>
              <a:gd name="adj2" fmla="val 10913602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虚尾箭头 24">
            <a:extLst>
              <a:ext uri="{FF2B5EF4-FFF2-40B4-BE49-F238E27FC236}">
                <a16:creationId xmlns:a16="http://schemas.microsoft.com/office/drawing/2014/main" id="{E1F5DAB5-ED13-2D4A-8F53-5AD63EBC67FE}"/>
              </a:ext>
            </a:extLst>
          </p:cNvPr>
          <p:cNvSpPr/>
          <p:nvPr/>
        </p:nvSpPr>
        <p:spPr>
          <a:xfrm rot="13922849">
            <a:off x="5676280" y="4240087"/>
            <a:ext cx="797962" cy="671159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DB40B14-9316-F64B-9FEC-40CE71E25178}"/>
              </a:ext>
            </a:extLst>
          </p:cNvPr>
          <p:cNvSpPr txBox="1"/>
          <p:nvPr/>
        </p:nvSpPr>
        <p:spPr>
          <a:xfrm>
            <a:off x="6373134" y="4727325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>
                <a:solidFill>
                  <a:srgbClr val="1781D1"/>
                </a:solidFill>
              </a:rPr>
              <a:t>后端返回来的时间间隔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53B3CD41-C205-5D4C-BE16-5D11BF53A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892" y="5860517"/>
            <a:ext cx="12448012" cy="502950"/>
          </a:xfrm>
          <a:prstGeom prst="rect">
            <a:avLst/>
          </a:prstGeom>
        </p:spPr>
      </p:pic>
      <p:sp>
        <p:nvSpPr>
          <p:cNvPr id="2" name="右箭头 1">
            <a:extLst>
              <a:ext uri="{FF2B5EF4-FFF2-40B4-BE49-F238E27FC236}">
                <a16:creationId xmlns:a16="http://schemas.microsoft.com/office/drawing/2014/main" id="{02BFDEEA-53E5-CB4E-BA09-FF64D5F2E172}"/>
              </a:ext>
            </a:extLst>
          </p:cNvPr>
          <p:cNvSpPr/>
          <p:nvPr/>
        </p:nvSpPr>
        <p:spPr>
          <a:xfrm>
            <a:off x="3580107" y="5710036"/>
            <a:ext cx="1195094" cy="6048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请求头</a:t>
            </a:r>
          </a:p>
        </p:txBody>
      </p:sp>
    </p:spTree>
    <p:extLst>
      <p:ext uri="{BB962C8B-B14F-4D97-AF65-F5344CB8AC3E}">
        <p14:creationId xmlns:p14="http://schemas.microsoft.com/office/powerpoint/2010/main" val="4090802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>
            <a:extLst>
              <a:ext uri="{FF2B5EF4-FFF2-40B4-BE49-F238E27FC236}">
                <a16:creationId xmlns:a16="http://schemas.microsoft.com/office/drawing/2014/main" id="{3F9E5653-56EE-3A44-95D4-276C0F66C510}"/>
              </a:ext>
            </a:extLst>
          </p:cNvPr>
          <p:cNvSpPr/>
          <p:nvPr/>
        </p:nvSpPr>
        <p:spPr>
          <a:xfrm>
            <a:off x="428612" y="554660"/>
            <a:ext cx="3223647" cy="8679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b="1"/>
              <a:t>伪造字段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9022F38-76DC-8341-90E4-36AE8FE3BC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388" y="2643559"/>
            <a:ext cx="7468164" cy="330523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A484E4B-70AC-5A48-9138-563806B0854B}"/>
              </a:ext>
            </a:extLst>
          </p:cNvPr>
          <p:cNvSpPr txBox="1"/>
          <p:nvPr/>
        </p:nvSpPr>
        <p:spPr>
          <a:xfrm>
            <a:off x="1700988" y="1850387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/>
              <a:t>大部分都是假的哦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6275DDF-8708-074C-B143-2BE0B275ADF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8416" y="2538627"/>
            <a:ext cx="8492844" cy="341017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C37695D-494C-E742-BA3B-D25C23D3BC24}"/>
              </a:ext>
            </a:extLst>
          </p:cNvPr>
          <p:cNvSpPr txBox="1"/>
          <p:nvPr/>
        </p:nvSpPr>
        <p:spPr>
          <a:xfrm>
            <a:off x="7699552" y="1745455"/>
            <a:ext cx="43460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/>
              <a:t>真数据写在</a:t>
            </a:r>
            <a:r>
              <a:rPr kumimoji="1" lang="en-US" altLang="zh-CN" sz="3200" b="1"/>
              <a:t>header</a:t>
            </a:r>
            <a:r>
              <a:rPr kumimoji="1" lang="zh-CN" altLang="en-US" sz="3200" b="1"/>
              <a:t>头中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6A0E497-FE55-744F-B197-1A9E2ED291B4}"/>
              </a:ext>
            </a:extLst>
          </p:cNvPr>
          <p:cNvSpPr txBox="1"/>
          <p:nvPr/>
        </p:nvSpPr>
        <p:spPr>
          <a:xfrm>
            <a:off x="3434796" y="6157195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/>
              <a:t>尝试修改假数据，会被关黑名单</a:t>
            </a:r>
          </a:p>
        </p:txBody>
      </p:sp>
    </p:spTree>
    <p:extLst>
      <p:ext uri="{BB962C8B-B14F-4D97-AF65-F5344CB8AC3E}">
        <p14:creationId xmlns:p14="http://schemas.microsoft.com/office/powerpoint/2010/main" val="3554201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E3D72FCA-0836-D14B-84F3-0183CFC5DEE8}"/>
              </a:ext>
            </a:extLst>
          </p:cNvPr>
          <p:cNvSpPr/>
          <p:nvPr/>
        </p:nvSpPr>
        <p:spPr>
          <a:xfrm>
            <a:off x="391268" y="346296"/>
            <a:ext cx="3249400" cy="8679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/>
              <a:t>校验关键数据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D1DBB87-4CA4-AA40-8B34-D678DB34F8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87777" y="2713220"/>
            <a:ext cx="14103237" cy="2905945"/>
          </a:xfrm>
          <a:prstGeom prst="rect">
            <a:avLst/>
          </a:prstGeom>
        </p:spPr>
      </p:pic>
      <p:sp>
        <p:nvSpPr>
          <p:cNvPr id="7" name="圆角矩形 6">
            <a:extLst>
              <a:ext uri="{FF2B5EF4-FFF2-40B4-BE49-F238E27FC236}">
                <a16:creationId xmlns:a16="http://schemas.microsoft.com/office/drawing/2014/main" id="{B6DBF732-02AB-DF45-A682-1FC88E43E2D9}"/>
              </a:ext>
            </a:extLst>
          </p:cNvPr>
          <p:cNvSpPr/>
          <p:nvPr/>
        </p:nvSpPr>
        <p:spPr>
          <a:xfrm>
            <a:off x="391267" y="4604478"/>
            <a:ext cx="1611823" cy="65956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/>
              <a:t>熊的大小</a:t>
            </a:r>
          </a:p>
        </p:txBody>
      </p:sp>
      <p:sp>
        <p:nvSpPr>
          <p:cNvPr id="9" name="虚尾箭头 8">
            <a:extLst>
              <a:ext uri="{FF2B5EF4-FFF2-40B4-BE49-F238E27FC236}">
                <a16:creationId xmlns:a16="http://schemas.microsoft.com/office/drawing/2014/main" id="{A3ABBA88-ABE1-2F41-81A3-6131EE96212C}"/>
              </a:ext>
            </a:extLst>
          </p:cNvPr>
          <p:cNvSpPr/>
          <p:nvPr/>
        </p:nvSpPr>
        <p:spPr>
          <a:xfrm>
            <a:off x="2203554" y="3642609"/>
            <a:ext cx="1184223" cy="914401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虚尾箭头 9">
            <a:extLst>
              <a:ext uri="{FF2B5EF4-FFF2-40B4-BE49-F238E27FC236}">
                <a16:creationId xmlns:a16="http://schemas.microsoft.com/office/drawing/2014/main" id="{24A16C97-E466-3145-9C29-BD5D5C3E3447}"/>
              </a:ext>
            </a:extLst>
          </p:cNvPr>
          <p:cNvSpPr/>
          <p:nvPr/>
        </p:nvSpPr>
        <p:spPr>
          <a:xfrm>
            <a:off x="8291999" y="3708991"/>
            <a:ext cx="1184223" cy="914401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A0D648B-ACDD-9E4B-BFF7-9F82605756D5}"/>
              </a:ext>
            </a:extLst>
          </p:cNvPr>
          <p:cNvSpPr txBox="1"/>
          <p:nvPr/>
        </p:nvSpPr>
        <p:spPr>
          <a:xfrm>
            <a:off x="3049082" y="1840530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/>
              <a:t>更新成绩时，对熊的大小也做了一下校验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08F8D2D-9D2B-5141-8869-4FD70F47C12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267" y="2921481"/>
            <a:ext cx="1537191" cy="153719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91B3F14-7ADE-5349-8A55-7078E786D20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454" y="2713220"/>
            <a:ext cx="3678122" cy="302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501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A903929-3911-9842-96D2-74F48925E8C3}"/>
              </a:ext>
            </a:extLst>
          </p:cNvPr>
          <p:cNvSpPr txBox="1"/>
          <p:nvPr/>
        </p:nvSpPr>
        <p:spPr>
          <a:xfrm>
            <a:off x="2092917" y="249448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 dirty="0"/>
              <a:t>Node</a:t>
            </a:r>
            <a:r>
              <a:rPr kumimoji="1" lang="zh-CN" altLang="en-US" sz="3600" b="1" dirty="0"/>
              <a:t>的本质是什么？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BF6E8C-EF5A-5D4C-8DC7-DF59E88DFC3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7244" y="1467829"/>
            <a:ext cx="5950295" cy="539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6915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C55B5B03-7678-4F4D-9679-9C4749B29F74}"/>
              </a:ext>
            </a:extLst>
          </p:cNvPr>
          <p:cNvSpPr/>
          <p:nvPr/>
        </p:nvSpPr>
        <p:spPr>
          <a:xfrm>
            <a:off x="889104" y="2046697"/>
            <a:ext cx="2481943" cy="130628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v8</a:t>
            </a:r>
            <a:endParaRPr kumimoji="1" lang="zh-CN" altLang="en-US" sz="3200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D1938F73-1DCE-154C-85FF-F1DB6C0ED58A}"/>
              </a:ext>
            </a:extLst>
          </p:cNvPr>
          <p:cNvSpPr/>
          <p:nvPr/>
        </p:nvSpPr>
        <p:spPr>
          <a:xfrm>
            <a:off x="889104" y="4154466"/>
            <a:ext cx="2481943" cy="13062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 err="1"/>
              <a:t>libuv</a:t>
            </a:r>
            <a:endParaRPr kumimoji="1" lang="zh-CN" altLang="en-US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923EBC-F132-4E4E-8637-DB7AD8ADFE54}"/>
              </a:ext>
            </a:extLst>
          </p:cNvPr>
          <p:cNvSpPr txBox="1"/>
          <p:nvPr/>
        </p:nvSpPr>
        <p:spPr>
          <a:xfrm>
            <a:off x="2061921" y="311441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 dirty="0"/>
              <a:t>V8</a:t>
            </a:r>
            <a:r>
              <a:rPr kumimoji="1" lang="zh-CN" altLang="en-US" sz="3600" b="1" dirty="0"/>
              <a:t> 和 </a:t>
            </a:r>
            <a:r>
              <a:rPr kumimoji="1" lang="en-US" altLang="zh-CN" sz="3600" b="1" dirty="0" err="1"/>
              <a:t>libuv</a:t>
            </a:r>
            <a:endParaRPr kumimoji="1" lang="zh-CN" altLang="en-US" sz="36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04772A2-F58C-B649-9D26-745F457AD07F}"/>
              </a:ext>
            </a:extLst>
          </p:cNvPr>
          <p:cNvSpPr txBox="1"/>
          <p:nvPr/>
        </p:nvSpPr>
        <p:spPr>
          <a:xfrm>
            <a:off x="3649280" y="2252708"/>
            <a:ext cx="3967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800" b="1" dirty="0"/>
              <a:t>v8</a:t>
            </a:r>
            <a:r>
              <a:rPr lang="zh-CN" altLang="en-US" sz="2800" b="1" dirty="0"/>
              <a:t>是</a:t>
            </a:r>
            <a:r>
              <a:rPr lang="en" altLang="zh-CN" sz="2800" b="1" dirty="0"/>
              <a:t>google </a:t>
            </a:r>
            <a:r>
              <a:rPr lang="zh-CN" altLang="en-US" sz="2800" b="1" dirty="0"/>
              <a:t>开源的引擎</a:t>
            </a:r>
            <a:endParaRPr kumimoji="1" lang="zh-CN" altLang="en-US" sz="2800" b="1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EC65E33-6595-A948-9096-B1A418EEECEB}"/>
              </a:ext>
            </a:extLst>
          </p:cNvPr>
          <p:cNvSpPr txBox="1"/>
          <p:nvPr/>
        </p:nvSpPr>
        <p:spPr>
          <a:xfrm>
            <a:off x="3649280" y="2703768"/>
            <a:ext cx="783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目的是在浏览器世界外可以运行</a:t>
            </a:r>
            <a:r>
              <a:rPr lang="en" altLang="zh-CN" sz="2800" b="1" dirty="0" err="1"/>
              <a:t>javascript</a:t>
            </a:r>
            <a:r>
              <a:rPr lang="zh-CN" altLang="en-US" sz="2800" b="1" dirty="0"/>
              <a:t>的代码</a:t>
            </a:r>
            <a:endParaRPr kumimoji="1" lang="zh-CN" altLang="en-US" sz="2800" b="1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B67BDEA-A400-E041-B844-B9FAF161078C}"/>
              </a:ext>
            </a:extLst>
          </p:cNvPr>
          <p:cNvSpPr txBox="1"/>
          <p:nvPr/>
        </p:nvSpPr>
        <p:spPr>
          <a:xfrm>
            <a:off x="3649280" y="4146542"/>
            <a:ext cx="4004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/>
              <a:t>libuv</a:t>
            </a:r>
            <a:r>
              <a:rPr lang="en" altLang="zh-CN" sz="2800" b="1" dirty="0"/>
              <a:t> </a:t>
            </a:r>
            <a:r>
              <a:rPr lang="zh-CN" altLang="en-US" sz="2800" b="1" dirty="0"/>
              <a:t>是</a:t>
            </a:r>
            <a:r>
              <a:rPr lang="en" altLang="zh-CN" sz="2800" b="1" dirty="0" err="1"/>
              <a:t>c++</a:t>
            </a:r>
            <a:r>
              <a:rPr lang="en" altLang="zh-CN" sz="2800" b="1" dirty="0"/>
              <a:t> </a:t>
            </a:r>
            <a:r>
              <a:rPr lang="zh-CN" altLang="en-US" sz="2800" b="1" dirty="0"/>
              <a:t>开源的项目</a:t>
            </a:r>
            <a:endParaRPr kumimoji="1" lang="zh-CN" altLang="en-US" sz="2800" b="1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888E2F9-91EC-1B4A-AB9F-EE61DF4505F9}"/>
              </a:ext>
            </a:extLst>
          </p:cNvPr>
          <p:cNvSpPr txBox="1"/>
          <p:nvPr/>
        </p:nvSpPr>
        <p:spPr>
          <a:xfrm>
            <a:off x="3649280" y="5045144"/>
            <a:ext cx="8159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目的是给</a:t>
            </a:r>
            <a:r>
              <a:rPr lang="en" altLang="zh-CN" sz="2800" b="1" dirty="0"/>
              <a:t>node</a:t>
            </a:r>
            <a:r>
              <a:rPr lang="zh-CN" altLang="en-US" sz="2800" b="1" dirty="0"/>
              <a:t>和操作系统交互的能力，比如说网络</a:t>
            </a:r>
            <a:endParaRPr kumimoji="1" lang="zh-CN" altLang="en-US" sz="2800" b="1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254288A-F7B6-9E4E-A147-545CFE5DC790}"/>
              </a:ext>
            </a:extLst>
          </p:cNvPr>
          <p:cNvSpPr txBox="1"/>
          <p:nvPr/>
        </p:nvSpPr>
        <p:spPr>
          <a:xfrm>
            <a:off x="3649280" y="4594084"/>
            <a:ext cx="42098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最初就是专门为</a:t>
            </a:r>
            <a:r>
              <a:rPr lang="en" altLang="zh-CN" sz="2800" b="1" dirty="0"/>
              <a:t>node</a:t>
            </a:r>
            <a:r>
              <a:rPr lang="zh-CN" altLang="en-US" sz="2800" b="1" dirty="0"/>
              <a:t>设计</a:t>
            </a:r>
            <a:endParaRPr kumimoji="1" lang="zh-CN" altLang="en-US" sz="2800" b="1"/>
          </a:p>
        </p:txBody>
      </p:sp>
    </p:spTree>
    <p:extLst>
      <p:ext uri="{BB962C8B-B14F-4D97-AF65-F5344CB8AC3E}">
        <p14:creationId xmlns:p14="http://schemas.microsoft.com/office/powerpoint/2010/main" val="2483660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22E29F5-4E8E-BA43-9DC9-5AEDA35EC2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4600" y="960894"/>
            <a:ext cx="9702800" cy="562157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62D8791-C426-DA46-91B9-FEF4EE3618FD}"/>
              </a:ext>
            </a:extLst>
          </p:cNvPr>
          <p:cNvSpPr txBox="1"/>
          <p:nvPr/>
        </p:nvSpPr>
        <p:spPr>
          <a:xfrm>
            <a:off x="2092917" y="249448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 b="1"/>
              <a:t>为什么我们需要</a:t>
            </a:r>
            <a:r>
              <a:rPr kumimoji="1" lang="en-US" altLang="zh-CN" sz="3600" b="1"/>
              <a:t>node?</a:t>
            </a:r>
            <a:endParaRPr kumimoji="1"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8248596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4E99D7A-2A7D-514A-8C61-8B29D2BE131B}"/>
              </a:ext>
            </a:extLst>
          </p:cNvPr>
          <p:cNvGrpSpPr/>
          <p:nvPr/>
        </p:nvGrpSpPr>
        <p:grpSpPr>
          <a:xfrm>
            <a:off x="-635430" y="0"/>
            <a:ext cx="13282047" cy="7020732"/>
            <a:chOff x="-821410" y="249448"/>
            <a:chExt cx="13282047" cy="702073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8E0AB39-613A-8545-AD18-481B87619A8A}"/>
                </a:ext>
              </a:extLst>
            </p:cNvPr>
            <p:cNvSpPr/>
            <p:nvPr/>
          </p:nvSpPr>
          <p:spPr>
            <a:xfrm>
              <a:off x="-821410" y="249448"/>
              <a:ext cx="13282047" cy="70207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2845E61-4861-3A4E-9CB1-5969DB764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67453" y="249448"/>
              <a:ext cx="8314075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72844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59B5AF13-1931-0040-8FBC-070329B2F0A6}"/>
              </a:ext>
            </a:extLst>
          </p:cNvPr>
          <p:cNvSpPr/>
          <p:nvPr/>
        </p:nvSpPr>
        <p:spPr>
          <a:xfrm>
            <a:off x="3347633" y="945396"/>
            <a:ext cx="5811864" cy="1177872"/>
          </a:xfrm>
          <a:prstGeom prst="roundRect">
            <a:avLst>
              <a:gd name="adj" fmla="val 745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挑一个从</a:t>
            </a:r>
            <a:r>
              <a:rPr kumimoji="1" lang="en-US" altLang="zh-CN" sz="2800" b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node</a:t>
            </a:r>
            <a:r>
              <a:rPr kumimoji="1" lang="zh-CN" altLang="en-US" sz="2800" b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提供的</a:t>
            </a:r>
            <a:r>
              <a:rPr kumimoji="1" lang="en-US" altLang="zh-CN" sz="2800" b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api</a:t>
            </a:r>
            <a:r>
              <a:rPr kumimoji="1" lang="zh-CN" altLang="en-US" sz="2800" b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方法</a:t>
            </a: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DF5B3AD9-D027-5048-89A3-273960188F91}"/>
              </a:ext>
            </a:extLst>
          </p:cNvPr>
          <p:cNvSpPr/>
          <p:nvPr/>
        </p:nvSpPr>
        <p:spPr>
          <a:xfrm>
            <a:off x="3347633" y="2802610"/>
            <a:ext cx="5811864" cy="1177872"/>
          </a:xfrm>
          <a:prstGeom prst="roundRect">
            <a:avLst>
              <a:gd name="adj" fmla="val 745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从</a:t>
            </a:r>
            <a:r>
              <a:rPr kumimoji="1" lang="en-US" altLang="zh-CN" sz="2400" b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node</a:t>
            </a:r>
            <a:r>
              <a:rPr kumimoji="1" lang="zh-CN" altLang="en-US" sz="2400" b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源码中，找到该方法的</a:t>
            </a:r>
            <a:r>
              <a:rPr kumimoji="1" lang="en-US" altLang="zh-CN" sz="2400" b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js</a:t>
            </a:r>
            <a:r>
              <a:rPr kumimoji="1" lang="zh-CN" altLang="en-US" sz="2400" b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声明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6CE84BEA-7AA7-5A40-8D7E-6D7AE6C1C1E3}"/>
              </a:ext>
            </a:extLst>
          </p:cNvPr>
          <p:cNvSpPr/>
          <p:nvPr/>
        </p:nvSpPr>
        <p:spPr>
          <a:xfrm>
            <a:off x="3347633" y="4659824"/>
            <a:ext cx="5811864" cy="1177872"/>
          </a:xfrm>
          <a:prstGeom prst="roundRect">
            <a:avLst>
              <a:gd name="adj" fmla="val 745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找出</a:t>
            </a:r>
            <a:r>
              <a:rPr kumimoji="1" lang="en-US" altLang="zh-CN" sz="2400" b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v8</a:t>
            </a:r>
            <a:r>
              <a:rPr kumimoji="1" lang="zh-CN" altLang="en-US" sz="2400" b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和 </a:t>
            </a:r>
            <a:r>
              <a:rPr kumimoji="1" lang="en-US" altLang="zh-CN" sz="2400" b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libuv</a:t>
            </a:r>
            <a:r>
              <a:rPr kumimoji="1" lang="zh-CN" altLang="en-US" sz="2400" b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是如何实现该方法的</a:t>
            </a:r>
          </a:p>
        </p:txBody>
      </p:sp>
      <p:sp>
        <p:nvSpPr>
          <p:cNvPr id="9" name="下箭头 8">
            <a:extLst>
              <a:ext uri="{FF2B5EF4-FFF2-40B4-BE49-F238E27FC236}">
                <a16:creationId xmlns:a16="http://schemas.microsoft.com/office/drawing/2014/main" id="{D713E123-3F76-0740-9F30-E9C3277CADC1}"/>
              </a:ext>
            </a:extLst>
          </p:cNvPr>
          <p:cNvSpPr/>
          <p:nvPr/>
        </p:nvSpPr>
        <p:spPr>
          <a:xfrm>
            <a:off x="2572719" y="1007388"/>
            <a:ext cx="154983" cy="4892300"/>
          </a:xfrm>
          <a:prstGeom prst="downArrow">
            <a:avLst>
              <a:gd name="adj1" fmla="val 50000"/>
              <a:gd name="adj2" fmla="val 24444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13610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05544D1-2488-124A-BCBB-16108E74FEC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640" y="263471"/>
            <a:ext cx="10697619" cy="637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973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0E446BD-EFE8-F441-BC9B-23175BDE60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832" y="91735"/>
            <a:ext cx="10356256" cy="676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05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5ECF1031-42FD-6C4D-B7CE-BBCD91CB17F2}"/>
              </a:ext>
            </a:extLst>
          </p:cNvPr>
          <p:cNvSpPr/>
          <p:nvPr/>
        </p:nvSpPr>
        <p:spPr>
          <a:xfrm>
            <a:off x="-460775" y="-36576"/>
            <a:ext cx="12751961" cy="1316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>
                <a:latin typeface="Heiti SC Medium" pitchFamily="2" charset="-128"/>
                <a:ea typeface="Heiti SC Medium" pitchFamily="2" charset="-128"/>
              </a:rPr>
              <a:t>后端开发大体流程</a:t>
            </a:r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180AF8DC-C818-414B-842D-4F5D6774DC35}"/>
              </a:ext>
            </a:extLst>
          </p:cNvPr>
          <p:cNvCxnSpPr/>
          <p:nvPr/>
        </p:nvCxnSpPr>
        <p:spPr>
          <a:xfrm>
            <a:off x="-261257" y="3853441"/>
            <a:ext cx="1358537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圆角矩形 4">
            <a:extLst>
              <a:ext uri="{FF2B5EF4-FFF2-40B4-BE49-F238E27FC236}">
                <a16:creationId xmlns:a16="http://schemas.microsoft.com/office/drawing/2014/main" id="{0E9C6C53-51C2-794D-B688-25C9487A9F87}"/>
              </a:ext>
            </a:extLst>
          </p:cNvPr>
          <p:cNvSpPr/>
          <p:nvPr/>
        </p:nvSpPr>
        <p:spPr>
          <a:xfrm>
            <a:off x="1033000" y="2177434"/>
            <a:ext cx="1518558" cy="111267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tx1"/>
                </a:solidFill>
              </a:rPr>
              <a:t>切图写样式</a:t>
            </a:r>
            <a:endParaRPr kumimoji="1" lang="zh-CN" altLang="en-US" sz="2000" b="1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DDFF91-CA48-674C-AF6E-E98F382C738C}"/>
              </a:ext>
            </a:extLst>
          </p:cNvPr>
          <p:cNvSpPr txBox="1"/>
          <p:nvPr/>
        </p:nvSpPr>
        <p:spPr>
          <a:xfrm>
            <a:off x="298213" y="2542107"/>
            <a:ext cx="881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/>
              <a:t>前端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A7C1F0E-F633-954F-BAEC-FFEDDBD3DFEE}"/>
              </a:ext>
            </a:extLst>
          </p:cNvPr>
          <p:cNvSpPr txBox="1"/>
          <p:nvPr/>
        </p:nvSpPr>
        <p:spPr>
          <a:xfrm>
            <a:off x="298213" y="4675414"/>
            <a:ext cx="881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/>
              <a:t>后端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79934F34-71C6-E64F-AF29-8803DFB6F29A}"/>
              </a:ext>
            </a:extLst>
          </p:cNvPr>
          <p:cNvSpPr/>
          <p:nvPr/>
        </p:nvSpPr>
        <p:spPr>
          <a:xfrm>
            <a:off x="2796486" y="2177433"/>
            <a:ext cx="2008411" cy="111267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>
                <a:solidFill>
                  <a:schemeClr val="tx1"/>
                </a:solidFill>
              </a:rPr>
              <a:t>交互逻辑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E90DD0C7-72BC-D345-A386-498A452EB417}"/>
              </a:ext>
            </a:extLst>
          </p:cNvPr>
          <p:cNvSpPr/>
          <p:nvPr/>
        </p:nvSpPr>
        <p:spPr>
          <a:xfrm>
            <a:off x="5049825" y="2177433"/>
            <a:ext cx="2677889" cy="111267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>
                <a:solidFill>
                  <a:schemeClr val="tx1"/>
                </a:solidFill>
              </a:rPr>
              <a:t>请求与渲染逻辑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1D7941A4-F2AB-6D4C-82B0-1B7453DED16B}"/>
              </a:ext>
            </a:extLst>
          </p:cNvPr>
          <p:cNvSpPr/>
          <p:nvPr/>
        </p:nvSpPr>
        <p:spPr>
          <a:xfrm>
            <a:off x="8360655" y="3304103"/>
            <a:ext cx="1502227" cy="111267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>
                <a:solidFill>
                  <a:schemeClr val="tx1"/>
                </a:solidFill>
              </a:rPr>
              <a:t>前后端联调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57E646E8-A298-9C40-B61F-B13163D57FA2}"/>
              </a:ext>
            </a:extLst>
          </p:cNvPr>
          <p:cNvSpPr/>
          <p:nvPr/>
        </p:nvSpPr>
        <p:spPr>
          <a:xfrm>
            <a:off x="10447990" y="3304103"/>
            <a:ext cx="835482" cy="111267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>
                <a:solidFill>
                  <a:schemeClr val="tx1"/>
                </a:solidFill>
              </a:rPr>
              <a:t>上线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7078D505-B870-B04C-90E5-463809AC7B87}"/>
              </a:ext>
            </a:extLst>
          </p:cNvPr>
          <p:cNvSpPr/>
          <p:nvPr/>
        </p:nvSpPr>
        <p:spPr>
          <a:xfrm>
            <a:off x="1049330" y="4310741"/>
            <a:ext cx="1518558" cy="111267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>
                <a:solidFill>
                  <a:schemeClr val="tx1"/>
                </a:solidFill>
              </a:rPr>
              <a:t>数据库建表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58A16A22-6D87-6148-B83F-3BB46914B471}"/>
              </a:ext>
            </a:extLst>
          </p:cNvPr>
          <p:cNvSpPr/>
          <p:nvPr/>
        </p:nvSpPr>
        <p:spPr>
          <a:xfrm>
            <a:off x="4364318" y="4363759"/>
            <a:ext cx="1698167" cy="111267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>
                <a:solidFill>
                  <a:schemeClr val="tx1"/>
                </a:solidFill>
              </a:rPr>
              <a:t>抽象业务逻辑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40060DF9-A398-2440-AE35-34CE73E37588}"/>
              </a:ext>
            </a:extLst>
          </p:cNvPr>
          <p:cNvSpPr/>
          <p:nvPr/>
        </p:nvSpPr>
        <p:spPr>
          <a:xfrm>
            <a:off x="2834683" y="4332561"/>
            <a:ext cx="1240973" cy="111267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>
                <a:solidFill>
                  <a:schemeClr val="tx1"/>
                </a:solidFill>
              </a:rPr>
              <a:t>约定接口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68976B78-E683-B94C-8D87-F7F20F76F5F3}"/>
              </a:ext>
            </a:extLst>
          </p:cNvPr>
          <p:cNvSpPr/>
          <p:nvPr/>
        </p:nvSpPr>
        <p:spPr>
          <a:xfrm>
            <a:off x="6323456" y="4310741"/>
            <a:ext cx="1240977" cy="111267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>
                <a:solidFill>
                  <a:schemeClr val="tx1"/>
                </a:solidFill>
              </a:rPr>
              <a:t>实现接口</a:t>
            </a: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DE78DED5-B701-6E49-9228-11341E33961D}"/>
              </a:ext>
            </a:extLst>
          </p:cNvPr>
          <p:cNvCxnSpPr>
            <a:stCxn id="5" idx="3"/>
            <a:endCxn id="9" idx="1"/>
          </p:cNvCxnSpPr>
          <p:nvPr/>
        </p:nvCxnSpPr>
        <p:spPr>
          <a:xfrm flipV="1">
            <a:off x="2551558" y="2733770"/>
            <a:ext cx="24492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9667EE1B-910B-6B47-9206-C03E2BD9C139}"/>
              </a:ext>
            </a:extLst>
          </p:cNvPr>
          <p:cNvCxnSpPr/>
          <p:nvPr/>
        </p:nvCxnSpPr>
        <p:spPr>
          <a:xfrm flipV="1">
            <a:off x="4792872" y="2738722"/>
            <a:ext cx="24492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88804B96-C39B-A54D-B9DC-0C1F8386252A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7727714" y="2733770"/>
            <a:ext cx="632941" cy="1070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1E8171D5-8F51-CF41-ADF0-98F0FC3D84E0}"/>
              </a:ext>
            </a:extLst>
          </p:cNvPr>
          <p:cNvCxnSpPr/>
          <p:nvPr/>
        </p:nvCxnSpPr>
        <p:spPr>
          <a:xfrm flipV="1">
            <a:off x="2551998" y="4860080"/>
            <a:ext cx="24492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1AC1D0E8-C0E7-D64E-8238-1421B3390E94}"/>
              </a:ext>
            </a:extLst>
          </p:cNvPr>
          <p:cNvCxnSpPr/>
          <p:nvPr/>
        </p:nvCxnSpPr>
        <p:spPr>
          <a:xfrm flipV="1">
            <a:off x="4097523" y="4867076"/>
            <a:ext cx="24492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E9B3F4C0-188F-B74B-A1E1-AF3451B8149D}"/>
              </a:ext>
            </a:extLst>
          </p:cNvPr>
          <p:cNvCxnSpPr/>
          <p:nvPr/>
        </p:nvCxnSpPr>
        <p:spPr>
          <a:xfrm flipV="1">
            <a:off x="6033839" y="4842968"/>
            <a:ext cx="24492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336B0209-200E-B54D-95A6-75AA938ED74C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 flipV="1">
            <a:off x="7564433" y="3860440"/>
            <a:ext cx="796222" cy="1006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E6AFBECE-DBAC-1041-BE10-B2F569CA0D5B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9862882" y="3860440"/>
            <a:ext cx="5851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9F1F9BA8-F71D-B045-BFBD-B4BA823BEB44}"/>
              </a:ext>
            </a:extLst>
          </p:cNvPr>
          <p:cNvSpPr txBox="1"/>
          <p:nvPr/>
        </p:nvSpPr>
        <p:spPr>
          <a:xfrm>
            <a:off x="1353697" y="567872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最重要</a:t>
            </a:r>
          </a:p>
        </p:txBody>
      </p:sp>
    </p:spTree>
    <p:extLst>
      <p:ext uri="{BB962C8B-B14F-4D97-AF65-F5344CB8AC3E}">
        <p14:creationId xmlns:p14="http://schemas.microsoft.com/office/powerpoint/2010/main" val="6976360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C9F7D15-895D-4342-87B0-FA46A2BF610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524" y="0"/>
            <a:ext cx="9980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822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F922D6B-1A92-DD4F-903A-7E60E2E7B8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546" y="0"/>
            <a:ext cx="88009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946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009A94C-8EC7-0644-8B32-963692EE84B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674" y="291680"/>
            <a:ext cx="10439400" cy="633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145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D25C05E-5234-1747-888B-E6A75AB653A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815" y="0"/>
            <a:ext cx="11426614" cy="667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5384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AF979BB-B6F7-2149-8996-937F5BF28310}"/>
              </a:ext>
            </a:extLst>
          </p:cNvPr>
          <p:cNvSpPr txBox="1"/>
          <p:nvPr/>
        </p:nvSpPr>
        <p:spPr>
          <a:xfrm>
            <a:off x="2092917" y="2899658"/>
            <a:ext cx="769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800" b="1"/>
              <a:t>Node</a:t>
            </a:r>
            <a:r>
              <a:rPr kumimoji="1" lang="zh-CN" altLang="en-US" sz="4800" b="1"/>
              <a:t>真的是单线程的吗？</a:t>
            </a:r>
            <a:endParaRPr kumimoji="1" lang="zh-CN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9779078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8FF21C-DA84-6E4E-907C-FF94599EAC48}"/>
              </a:ext>
            </a:extLst>
          </p:cNvPr>
          <p:cNvSpPr txBox="1"/>
          <p:nvPr/>
        </p:nvSpPr>
        <p:spPr>
          <a:xfrm>
            <a:off x="2092917" y="249448"/>
            <a:ext cx="769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/>
              <a:t>Node</a:t>
            </a:r>
            <a:r>
              <a:rPr kumimoji="1" lang="zh-CN" altLang="en-US" sz="4000" b="1"/>
              <a:t>、线程和</a:t>
            </a:r>
            <a:r>
              <a:rPr kumimoji="1" lang="en-US" altLang="zh-CN" sz="4000" b="1"/>
              <a:t>event_loop</a:t>
            </a:r>
            <a:r>
              <a:rPr kumimoji="1" lang="zh-CN" altLang="en-US" sz="4000" b="1"/>
              <a:t> </a:t>
            </a:r>
            <a:endParaRPr kumimoji="1" lang="zh-CN" altLang="en-US" sz="4000" b="1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32D72932-FB43-5646-B3CC-E6FEDB81684D}"/>
              </a:ext>
            </a:extLst>
          </p:cNvPr>
          <p:cNvSpPr/>
          <p:nvPr/>
        </p:nvSpPr>
        <p:spPr>
          <a:xfrm>
            <a:off x="914400" y="1026382"/>
            <a:ext cx="10306373" cy="5528722"/>
          </a:xfrm>
          <a:prstGeom prst="roundRect">
            <a:avLst>
              <a:gd name="adj" fmla="val 19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F5B003A-9F91-4B40-87CC-9140E2090C49}"/>
              </a:ext>
            </a:extLst>
          </p:cNvPr>
          <p:cNvSpPr txBox="1"/>
          <p:nvPr/>
        </p:nvSpPr>
        <p:spPr>
          <a:xfrm>
            <a:off x="1035156" y="1173615"/>
            <a:ext cx="3922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>
                <a:solidFill>
                  <a:schemeClr val="bg1"/>
                </a:solidFill>
              </a:rPr>
              <a:t>node</a:t>
            </a:r>
            <a:r>
              <a:rPr kumimoji="1" lang="zh-CN" altLang="en-US" sz="2000" b="1">
                <a:solidFill>
                  <a:schemeClr val="bg1"/>
                </a:solidFill>
              </a:rPr>
              <a:t> 进程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49815E31-4801-0A4E-90D8-FFC8ECE14A6B}"/>
              </a:ext>
            </a:extLst>
          </p:cNvPr>
          <p:cNvSpPr/>
          <p:nvPr/>
        </p:nvSpPr>
        <p:spPr>
          <a:xfrm>
            <a:off x="2755467" y="1690180"/>
            <a:ext cx="6058995" cy="4075035"/>
          </a:xfrm>
          <a:prstGeom prst="roundRect">
            <a:avLst>
              <a:gd name="adj" fmla="val 1950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590D1D1-7967-4D4E-9155-24271F35820D}"/>
              </a:ext>
            </a:extLst>
          </p:cNvPr>
          <p:cNvSpPr txBox="1"/>
          <p:nvPr/>
        </p:nvSpPr>
        <p:spPr>
          <a:xfrm>
            <a:off x="2996287" y="1837413"/>
            <a:ext cx="3922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/>
              <a:t>node</a:t>
            </a:r>
            <a:r>
              <a:rPr kumimoji="1" lang="zh-CN" altLang="en-US" sz="2000" b="1"/>
              <a:t> 线程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F65EE4EE-8732-ED4E-B7A5-2A2E79050DC7}"/>
              </a:ext>
            </a:extLst>
          </p:cNvPr>
          <p:cNvSpPr/>
          <p:nvPr/>
        </p:nvSpPr>
        <p:spPr>
          <a:xfrm>
            <a:off x="4726982" y="2709405"/>
            <a:ext cx="1859798" cy="185979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/>
              <a:t>event</a:t>
            </a:r>
            <a:r>
              <a:rPr kumimoji="1" lang="zh-CN" altLang="en-US" sz="2000" b="1"/>
              <a:t> </a:t>
            </a:r>
            <a:r>
              <a:rPr kumimoji="1" lang="en-US" altLang="zh-CN" sz="2000" b="1"/>
              <a:t>loop</a:t>
            </a:r>
            <a:endParaRPr kumimoji="1" lang="zh-CN" altLang="en-US" sz="2000" b="1"/>
          </a:p>
        </p:txBody>
      </p:sp>
    </p:spTree>
    <p:extLst>
      <p:ext uri="{BB962C8B-B14F-4D97-AF65-F5344CB8AC3E}">
        <p14:creationId xmlns:p14="http://schemas.microsoft.com/office/powerpoint/2010/main" val="3788825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489A3DD-1226-3345-84EE-25D117BA663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005" y="957666"/>
            <a:ext cx="10033000" cy="55626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172A2BE-C5A3-F44A-9E3D-3CEA7C333424}"/>
              </a:ext>
            </a:extLst>
          </p:cNvPr>
          <p:cNvSpPr txBox="1"/>
          <p:nvPr/>
        </p:nvSpPr>
        <p:spPr>
          <a:xfrm>
            <a:off x="2092917" y="249448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/>
              <a:t>event_loop</a:t>
            </a:r>
            <a:r>
              <a:rPr kumimoji="1" lang="zh-CN" altLang="en-US" sz="3600" b="1"/>
              <a:t> 究竟是什么？ </a:t>
            </a:r>
            <a:endParaRPr kumimoji="1"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0537746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46A598-6985-B94E-8BEE-1290CA4CA39E}"/>
              </a:ext>
            </a:extLst>
          </p:cNvPr>
          <p:cNvSpPr txBox="1"/>
          <p:nvPr/>
        </p:nvSpPr>
        <p:spPr>
          <a:xfrm>
            <a:off x="2092917" y="249448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/>
              <a:t>Node</a:t>
            </a:r>
            <a:r>
              <a:rPr kumimoji="1" lang="zh-CN" altLang="en-US" sz="3600" b="1"/>
              <a:t>真的是单线程的吗？</a:t>
            </a:r>
            <a:endParaRPr kumimoji="1" lang="zh-CN" altLang="en-US" sz="3600" b="1" dirty="0"/>
          </a:p>
        </p:txBody>
      </p:sp>
      <p:sp>
        <p:nvSpPr>
          <p:cNvPr id="10" name="右箭头 9">
            <a:extLst>
              <a:ext uri="{FF2B5EF4-FFF2-40B4-BE49-F238E27FC236}">
                <a16:creationId xmlns:a16="http://schemas.microsoft.com/office/drawing/2014/main" id="{2D4B148A-EAEC-1140-BAFD-58668ADBA499}"/>
              </a:ext>
            </a:extLst>
          </p:cNvPr>
          <p:cNvSpPr/>
          <p:nvPr/>
        </p:nvSpPr>
        <p:spPr>
          <a:xfrm>
            <a:off x="7559732" y="1863569"/>
            <a:ext cx="2186760" cy="147346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b="1"/>
              <a:t>耗时</a:t>
            </a:r>
          </a:p>
        </p:txBody>
      </p:sp>
      <p:sp>
        <p:nvSpPr>
          <p:cNvPr id="11" name="右箭头 10">
            <a:extLst>
              <a:ext uri="{FF2B5EF4-FFF2-40B4-BE49-F238E27FC236}">
                <a16:creationId xmlns:a16="http://schemas.microsoft.com/office/drawing/2014/main" id="{2AA90DE8-3578-F44F-8EFB-91586512F1C4}"/>
              </a:ext>
            </a:extLst>
          </p:cNvPr>
          <p:cNvSpPr/>
          <p:nvPr/>
        </p:nvSpPr>
        <p:spPr>
          <a:xfrm>
            <a:off x="7559732" y="4474571"/>
            <a:ext cx="2186760" cy="147346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b="1"/>
              <a:t>耗时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78D1883-E34C-7E40-A730-4A97B7FDF31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26871"/>
            <a:ext cx="7454900" cy="25527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2A78B8C-514F-3541-9FF5-3707CD3FFDB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921" y="4474571"/>
            <a:ext cx="7429500" cy="12573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06AF15F-68D0-E645-A42B-F72141B744C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921" y="2073253"/>
            <a:ext cx="8394700" cy="10541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0FADED9-F99E-D44D-AF2B-B8C2965EB53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" y="1711437"/>
            <a:ext cx="74168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0892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79C8A22-2DD6-F648-8084-6F23518797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605" y="2634711"/>
            <a:ext cx="5684327" cy="259674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D30B876-7C64-984E-8CEC-F39082BD2B38}"/>
              </a:ext>
            </a:extLst>
          </p:cNvPr>
          <p:cNvSpPr txBox="1"/>
          <p:nvPr/>
        </p:nvSpPr>
        <p:spPr>
          <a:xfrm>
            <a:off x="2077418" y="373434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 b="1"/>
              <a:t>如果</a:t>
            </a:r>
            <a:r>
              <a:rPr kumimoji="1" lang="en-US" altLang="zh-CN" sz="3600" b="1"/>
              <a:t>Node</a:t>
            </a:r>
            <a:r>
              <a:rPr kumimoji="1" lang="zh-CN" altLang="en-US" sz="3600" b="1"/>
              <a:t>真的是单线程</a:t>
            </a:r>
            <a:r>
              <a:rPr kumimoji="1" lang="en-US" altLang="zh-CN" sz="3600" b="1"/>
              <a:t>……</a:t>
            </a:r>
            <a:endParaRPr kumimoji="1" lang="zh-CN" altLang="en-US" sz="36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17CBAA4-2687-924F-8ABC-C5BC5986CF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7444" y="2384380"/>
            <a:ext cx="5315075" cy="330349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875B866-B853-9048-B105-F1239E0E022E}"/>
              </a:ext>
            </a:extLst>
          </p:cNvPr>
          <p:cNvSpPr txBox="1"/>
          <p:nvPr/>
        </p:nvSpPr>
        <p:spPr>
          <a:xfrm>
            <a:off x="-1142246" y="5819831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/>
              <a:t>从线程的视角</a:t>
            </a:r>
            <a:endParaRPr kumimoji="1" lang="zh-CN" altLang="en-US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7D1A6AF-500D-1345-8599-CE0A1FB430DB}"/>
              </a:ext>
            </a:extLst>
          </p:cNvPr>
          <p:cNvSpPr txBox="1"/>
          <p:nvPr/>
        </p:nvSpPr>
        <p:spPr>
          <a:xfrm>
            <a:off x="4976881" y="5774971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/>
              <a:t>从时间线的视角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4396090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DBF54BF-62FD-F94B-94D2-905E3F04D249}"/>
              </a:ext>
            </a:extLst>
          </p:cNvPr>
          <p:cNvSpPr txBox="1"/>
          <p:nvPr/>
        </p:nvSpPr>
        <p:spPr>
          <a:xfrm>
            <a:off x="2077418" y="373434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/>
              <a:t>然而事实是</a:t>
            </a:r>
            <a:r>
              <a:rPr kumimoji="1" lang="en-US" altLang="zh-CN" sz="3600"/>
              <a:t>……</a:t>
            </a:r>
            <a:endParaRPr kumimoji="1" lang="zh-CN" altLang="en-US" sz="3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D59568-6865-1541-B4A9-D8D996BF6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408" y="1503336"/>
            <a:ext cx="11793692" cy="516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30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6C7EE41-DFBB-934A-B44E-17914E4FF80D}"/>
              </a:ext>
            </a:extLst>
          </p:cNvPr>
          <p:cNvSpPr/>
          <p:nvPr/>
        </p:nvSpPr>
        <p:spPr>
          <a:xfrm>
            <a:off x="-460775" y="-36576"/>
            <a:ext cx="12751961" cy="1316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>
                <a:latin typeface="Heiti SC Medium" pitchFamily="2" charset="-128"/>
                <a:ea typeface="Heiti SC Medium" pitchFamily="2" charset="-128"/>
              </a:rPr>
              <a:t>后端开发大体流程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99AE0A6A-64FF-8441-A284-481F5750A734}"/>
              </a:ext>
            </a:extLst>
          </p:cNvPr>
          <p:cNvGrpSpPr/>
          <p:nvPr/>
        </p:nvGrpSpPr>
        <p:grpSpPr>
          <a:xfrm>
            <a:off x="1481973" y="1805177"/>
            <a:ext cx="8765403" cy="1908341"/>
            <a:chOff x="1329573" y="1860041"/>
            <a:chExt cx="9213242" cy="2005841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8913476-AA80-7B4A-86A4-C9A0C47AB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310" y="2048256"/>
              <a:ext cx="1340663" cy="1176020"/>
            </a:xfrm>
            <a:prstGeom prst="rect">
              <a:avLst/>
            </a:prstGeom>
          </p:spPr>
        </p:pic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7491A480-54FF-C84D-AD74-340D51B2F3D7}"/>
                </a:ext>
              </a:extLst>
            </p:cNvPr>
            <p:cNvSpPr/>
            <p:nvPr/>
          </p:nvSpPr>
          <p:spPr>
            <a:xfrm>
              <a:off x="5000805" y="1860041"/>
              <a:ext cx="1828800" cy="1552450"/>
            </a:xfrm>
            <a:prstGeom prst="roundRect">
              <a:avLst/>
            </a:prstGeom>
            <a:solidFill>
              <a:srgbClr val="E66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4000"/>
                <a:t>前端页面</a:t>
              </a: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5E64AD4-4FEC-7D45-A0FF-43938D6F0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62679" y="1879318"/>
              <a:ext cx="1513893" cy="1513893"/>
            </a:xfrm>
            <a:prstGeom prst="rect">
              <a:avLst/>
            </a:prstGeom>
          </p:spPr>
        </p:pic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AF9D3727-B9B0-194D-8A72-69ACDEFB0161}"/>
                </a:ext>
              </a:extLst>
            </p:cNvPr>
            <p:cNvSpPr/>
            <p:nvPr/>
          </p:nvSpPr>
          <p:spPr>
            <a:xfrm>
              <a:off x="1329573" y="3412491"/>
              <a:ext cx="1680136" cy="453391"/>
            </a:xfrm>
            <a:prstGeom prst="roundRect">
              <a:avLst/>
            </a:prstGeom>
            <a:solidFill>
              <a:srgbClr val="E66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用户</a:t>
              </a:r>
            </a:p>
          </p:txBody>
        </p:sp>
        <p:sp>
          <p:nvSpPr>
            <p:cNvPr id="13" name="圆角矩形 12">
              <a:extLst>
                <a:ext uri="{FF2B5EF4-FFF2-40B4-BE49-F238E27FC236}">
                  <a16:creationId xmlns:a16="http://schemas.microsoft.com/office/drawing/2014/main" id="{2C720C65-F358-4244-BE76-D6A3B7F8205F}"/>
                </a:ext>
              </a:extLst>
            </p:cNvPr>
            <p:cNvSpPr/>
            <p:nvPr/>
          </p:nvSpPr>
          <p:spPr>
            <a:xfrm>
              <a:off x="8862679" y="3412491"/>
              <a:ext cx="1680136" cy="453391"/>
            </a:xfrm>
            <a:prstGeom prst="roundRect">
              <a:avLst/>
            </a:prstGeom>
            <a:solidFill>
              <a:srgbClr val="E66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/>
                <a:t>调接口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23939F6-9B9B-2347-9281-721231270444}"/>
              </a:ext>
            </a:extLst>
          </p:cNvPr>
          <p:cNvGrpSpPr/>
          <p:nvPr/>
        </p:nvGrpSpPr>
        <p:grpSpPr>
          <a:xfrm>
            <a:off x="1643459" y="4284178"/>
            <a:ext cx="8456729" cy="1999984"/>
            <a:chOff x="1473655" y="4306782"/>
            <a:chExt cx="9069160" cy="2144822"/>
          </a:xfrm>
        </p:grpSpPr>
        <p:sp>
          <p:nvSpPr>
            <p:cNvPr id="16" name="圆角矩形 15">
              <a:extLst>
                <a:ext uri="{FF2B5EF4-FFF2-40B4-BE49-F238E27FC236}">
                  <a16:creationId xmlns:a16="http://schemas.microsoft.com/office/drawing/2014/main" id="{70891629-949D-EC4C-A8F8-06581580DA91}"/>
                </a:ext>
              </a:extLst>
            </p:cNvPr>
            <p:cNvSpPr/>
            <p:nvPr/>
          </p:nvSpPr>
          <p:spPr>
            <a:xfrm>
              <a:off x="5153205" y="4445763"/>
              <a:ext cx="1828800" cy="155245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4000" b="1"/>
                <a:t>后端逻辑</a:t>
              </a:r>
            </a:p>
          </p:txBody>
        </p:sp>
        <p:sp>
          <p:nvSpPr>
            <p:cNvPr id="19" name="圆角矩形 18">
              <a:extLst>
                <a:ext uri="{FF2B5EF4-FFF2-40B4-BE49-F238E27FC236}">
                  <a16:creationId xmlns:a16="http://schemas.microsoft.com/office/drawing/2014/main" id="{84A7E3D1-BD61-914F-98F5-956197A7B648}"/>
                </a:ext>
              </a:extLst>
            </p:cNvPr>
            <p:cNvSpPr/>
            <p:nvPr/>
          </p:nvSpPr>
          <p:spPr>
            <a:xfrm>
              <a:off x="1481973" y="5998213"/>
              <a:ext cx="1680136" cy="453391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b="1"/>
                <a:t>接口</a:t>
              </a:r>
            </a:p>
          </p:txBody>
        </p:sp>
        <p:sp>
          <p:nvSpPr>
            <p:cNvPr id="20" name="圆角矩形 19">
              <a:extLst>
                <a:ext uri="{FF2B5EF4-FFF2-40B4-BE49-F238E27FC236}">
                  <a16:creationId xmlns:a16="http://schemas.microsoft.com/office/drawing/2014/main" id="{1B371CA4-0ACA-9644-860C-752EFF6AFA22}"/>
                </a:ext>
              </a:extLst>
            </p:cNvPr>
            <p:cNvSpPr/>
            <p:nvPr/>
          </p:nvSpPr>
          <p:spPr>
            <a:xfrm>
              <a:off x="8862679" y="5998212"/>
              <a:ext cx="1680136" cy="453391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b="1"/>
                <a:t>增删改查</a:t>
              </a:r>
            </a:p>
          </p:txBody>
        </p: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50DA8E97-3E81-904A-B7CF-424B99B9B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7696" y="4445853"/>
              <a:ext cx="1378876" cy="1378876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B147384-D2AB-F04C-B989-9727C6442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73655" y="4306782"/>
              <a:ext cx="1596644" cy="1596644"/>
            </a:xfrm>
            <a:prstGeom prst="rect">
              <a:avLst/>
            </a:prstGeom>
          </p:spPr>
        </p:pic>
      </p:grp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89A2BF5D-3E00-A340-9DF5-C61033B93E04}"/>
              </a:ext>
            </a:extLst>
          </p:cNvPr>
          <p:cNvCxnSpPr/>
          <p:nvPr/>
        </p:nvCxnSpPr>
        <p:spPr>
          <a:xfrm>
            <a:off x="621792" y="4041648"/>
            <a:ext cx="1104595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左右箭头 28">
            <a:extLst>
              <a:ext uri="{FF2B5EF4-FFF2-40B4-BE49-F238E27FC236}">
                <a16:creationId xmlns:a16="http://schemas.microsoft.com/office/drawing/2014/main" id="{759FB670-FF41-7C43-9426-607D40E5B498}"/>
              </a:ext>
            </a:extLst>
          </p:cNvPr>
          <p:cNvSpPr/>
          <p:nvPr/>
        </p:nvSpPr>
        <p:spPr>
          <a:xfrm>
            <a:off x="3187354" y="2179119"/>
            <a:ext cx="1397452" cy="1084703"/>
          </a:xfrm>
          <a:prstGeom prst="leftRightArrow">
            <a:avLst/>
          </a:prstGeom>
          <a:solidFill>
            <a:srgbClr val="E66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/>
              <a:t>1.</a:t>
            </a:r>
            <a:r>
              <a:rPr kumimoji="1" lang="zh-CN" altLang="en-US" b="1"/>
              <a:t>响应交互</a:t>
            </a:r>
          </a:p>
        </p:txBody>
      </p:sp>
      <p:sp>
        <p:nvSpPr>
          <p:cNvPr id="30" name="左右箭头 29">
            <a:extLst>
              <a:ext uri="{FF2B5EF4-FFF2-40B4-BE49-F238E27FC236}">
                <a16:creationId xmlns:a16="http://schemas.microsoft.com/office/drawing/2014/main" id="{09511C05-FCE7-6249-97BA-11DC77CFB997}"/>
              </a:ext>
            </a:extLst>
          </p:cNvPr>
          <p:cNvSpPr/>
          <p:nvPr/>
        </p:nvSpPr>
        <p:spPr>
          <a:xfrm>
            <a:off x="6983056" y="2183727"/>
            <a:ext cx="1550453" cy="1098438"/>
          </a:xfrm>
          <a:prstGeom prst="leftRightArrow">
            <a:avLst/>
          </a:prstGeom>
          <a:solidFill>
            <a:srgbClr val="E66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/>
              <a:t>2.</a:t>
            </a:r>
            <a:r>
              <a:rPr kumimoji="1" lang="zh-CN" altLang="en-US" b="1"/>
              <a:t>异步请求</a:t>
            </a:r>
          </a:p>
        </p:txBody>
      </p:sp>
      <p:sp>
        <p:nvSpPr>
          <p:cNvPr id="31" name="左右箭头 30">
            <a:extLst>
              <a:ext uri="{FF2B5EF4-FFF2-40B4-BE49-F238E27FC236}">
                <a16:creationId xmlns:a16="http://schemas.microsoft.com/office/drawing/2014/main" id="{E54687C0-0A09-5F4F-A654-246EEA747608}"/>
              </a:ext>
            </a:extLst>
          </p:cNvPr>
          <p:cNvSpPr/>
          <p:nvPr/>
        </p:nvSpPr>
        <p:spPr>
          <a:xfrm>
            <a:off x="6889253" y="4693490"/>
            <a:ext cx="1644256" cy="1079512"/>
          </a:xfrm>
          <a:prstGeom prst="left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/>
              <a:t>2.</a:t>
            </a:r>
            <a:r>
              <a:rPr kumimoji="1" lang="zh-CN" altLang="en-US" b="1"/>
              <a:t>  增删改查</a:t>
            </a:r>
          </a:p>
        </p:txBody>
      </p:sp>
      <p:sp>
        <p:nvSpPr>
          <p:cNvPr id="32" name="左右箭头 31">
            <a:extLst>
              <a:ext uri="{FF2B5EF4-FFF2-40B4-BE49-F238E27FC236}">
                <a16:creationId xmlns:a16="http://schemas.microsoft.com/office/drawing/2014/main" id="{E5615FAE-FB10-604D-9BA2-0E70DCAA2E1F}"/>
              </a:ext>
            </a:extLst>
          </p:cNvPr>
          <p:cNvSpPr/>
          <p:nvPr/>
        </p:nvSpPr>
        <p:spPr>
          <a:xfrm>
            <a:off x="3281756" y="4617826"/>
            <a:ext cx="1397452" cy="1081793"/>
          </a:xfrm>
          <a:prstGeom prst="left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/>
              <a:t>1.</a:t>
            </a:r>
            <a:r>
              <a:rPr kumimoji="1" lang="zh-CN" altLang="en-US" b="1"/>
              <a:t>解析请求</a:t>
            </a:r>
          </a:p>
        </p:txBody>
      </p:sp>
    </p:spTree>
    <p:extLst>
      <p:ext uri="{BB962C8B-B14F-4D97-AF65-F5344CB8AC3E}">
        <p14:creationId xmlns:p14="http://schemas.microsoft.com/office/powerpoint/2010/main" val="14873076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75FCBDEE-626F-ED41-81D1-D1A7A6D25463}"/>
              </a:ext>
            </a:extLst>
          </p:cNvPr>
          <p:cNvSpPr/>
          <p:nvPr/>
        </p:nvSpPr>
        <p:spPr>
          <a:xfrm>
            <a:off x="728420" y="1735810"/>
            <a:ext cx="3766088" cy="1487837"/>
          </a:xfrm>
          <a:prstGeom prst="roundRect">
            <a:avLst>
              <a:gd name="adj" fmla="val 41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/>
              <a:t>node</a:t>
            </a:r>
            <a:r>
              <a:rPr kumimoji="1" lang="zh-CN" altLang="en-US" sz="2800" b="1"/>
              <a:t>中的</a:t>
            </a:r>
            <a:r>
              <a:rPr kumimoji="1" lang="en-US" altLang="zh-CN" sz="2800" b="1"/>
              <a:t>event</a:t>
            </a:r>
            <a:r>
              <a:rPr kumimoji="1" lang="zh-CN" altLang="en-US" sz="2800" b="1"/>
              <a:t> </a:t>
            </a:r>
            <a:r>
              <a:rPr kumimoji="1" lang="en-US" altLang="zh-CN" sz="2800" b="1"/>
              <a:t>loop</a:t>
            </a:r>
            <a:endParaRPr kumimoji="1" lang="zh-CN" altLang="en-US" sz="2800" b="1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7957609C-8EA8-F54E-88C8-DC07C5116A7B}"/>
              </a:ext>
            </a:extLst>
          </p:cNvPr>
          <p:cNvSpPr/>
          <p:nvPr/>
        </p:nvSpPr>
        <p:spPr>
          <a:xfrm>
            <a:off x="7064644" y="1751308"/>
            <a:ext cx="3766088" cy="1487837"/>
          </a:xfrm>
          <a:prstGeom prst="roundRect">
            <a:avLst>
              <a:gd name="adj" fmla="val 416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>
                <a:solidFill>
                  <a:srgbClr val="355BB7"/>
                </a:solidFill>
              </a:rPr>
              <a:t>单线程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3E74E2BB-F60B-D541-8C82-3818F3C6C3C9}"/>
              </a:ext>
            </a:extLst>
          </p:cNvPr>
          <p:cNvSpPr/>
          <p:nvPr/>
        </p:nvSpPr>
        <p:spPr>
          <a:xfrm>
            <a:off x="728420" y="4104467"/>
            <a:ext cx="3766088" cy="1487837"/>
          </a:xfrm>
          <a:prstGeom prst="roundRect">
            <a:avLst>
              <a:gd name="adj" fmla="val 41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/>
              <a:t>node</a:t>
            </a:r>
            <a:r>
              <a:rPr kumimoji="1" lang="zh-CN" altLang="en-US" sz="2800" b="1"/>
              <a:t>中的一些标准库方法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1BCBE26F-11F5-4342-B45F-B786C5EA46AE}"/>
              </a:ext>
            </a:extLst>
          </p:cNvPr>
          <p:cNvSpPr/>
          <p:nvPr/>
        </p:nvSpPr>
        <p:spPr>
          <a:xfrm>
            <a:off x="7064644" y="4119965"/>
            <a:ext cx="3766088" cy="1487837"/>
          </a:xfrm>
          <a:prstGeom prst="roundRect">
            <a:avLst>
              <a:gd name="adj" fmla="val 4167"/>
            </a:avLst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>
                <a:solidFill>
                  <a:schemeClr val="accent2"/>
                </a:solidFill>
              </a:rPr>
              <a:t>不是单线程</a:t>
            </a: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A7DFFCFA-269A-9C49-8DB1-20F33E146E1E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4494508" y="2479729"/>
            <a:ext cx="2570136" cy="154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C3E52FAC-DB98-2844-A3D9-2060AC18308F}"/>
              </a:ext>
            </a:extLst>
          </p:cNvPr>
          <p:cNvCxnSpPr/>
          <p:nvPr/>
        </p:nvCxnSpPr>
        <p:spPr>
          <a:xfrm>
            <a:off x="4494508" y="4832887"/>
            <a:ext cx="2570136" cy="154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1416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05B8E40F-3F96-7245-B508-D08D68B15374}"/>
              </a:ext>
            </a:extLst>
          </p:cNvPr>
          <p:cNvSpPr/>
          <p:nvPr/>
        </p:nvSpPr>
        <p:spPr>
          <a:xfrm>
            <a:off x="3897925" y="534795"/>
            <a:ext cx="4277533" cy="557939"/>
          </a:xfrm>
          <a:prstGeom prst="roundRect">
            <a:avLst>
              <a:gd name="adj" fmla="val 416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>
                <a:solidFill>
                  <a:schemeClr val="tx1"/>
                </a:solidFill>
              </a:rPr>
              <a:t>我们写的</a:t>
            </a:r>
            <a:r>
              <a:rPr kumimoji="1" lang="en-US" altLang="zh-CN" sz="2800">
                <a:solidFill>
                  <a:schemeClr val="tx1"/>
                </a:solidFill>
              </a:rPr>
              <a:t>node</a:t>
            </a:r>
            <a:r>
              <a:rPr kumimoji="1" lang="zh-CN" altLang="en-US" sz="2800">
                <a:solidFill>
                  <a:schemeClr val="tx1"/>
                </a:solidFill>
              </a:rPr>
              <a:t>代码</a:t>
            </a: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BD317E8F-14E9-E144-A8B4-7A15F8AA0FD7}"/>
              </a:ext>
            </a:extLst>
          </p:cNvPr>
          <p:cNvSpPr/>
          <p:nvPr/>
        </p:nvSpPr>
        <p:spPr>
          <a:xfrm>
            <a:off x="3897925" y="1601595"/>
            <a:ext cx="4277533" cy="557939"/>
          </a:xfrm>
          <a:prstGeom prst="roundRect">
            <a:avLst>
              <a:gd name="adj" fmla="val 416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>
                <a:solidFill>
                  <a:schemeClr val="tx1"/>
                </a:solidFill>
              </a:rPr>
              <a:t>调用了 </a:t>
            </a:r>
            <a:r>
              <a:rPr kumimoji="1" lang="en-US" altLang="zh-CN" sz="2800">
                <a:solidFill>
                  <a:schemeClr val="tx1"/>
                </a:solidFill>
              </a:rPr>
              <a:t>pbkdf2()</a:t>
            </a:r>
            <a:endParaRPr kumimoji="1" lang="zh-CN" altLang="en-US" sz="2800">
              <a:solidFill>
                <a:schemeClr val="tx1"/>
              </a:solidFill>
            </a:endParaRP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DAF677FC-3527-164D-8B4E-42B4E98AB75F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6036692" y="1092734"/>
            <a:ext cx="0" cy="5088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左大括号 7">
            <a:extLst>
              <a:ext uri="{FF2B5EF4-FFF2-40B4-BE49-F238E27FC236}">
                <a16:creationId xmlns:a16="http://schemas.microsoft.com/office/drawing/2014/main" id="{12BDA94F-380B-9B4F-8CD7-3B8CC91413FB}"/>
              </a:ext>
            </a:extLst>
          </p:cNvPr>
          <p:cNvSpPr/>
          <p:nvPr/>
        </p:nvSpPr>
        <p:spPr>
          <a:xfrm>
            <a:off x="3364992" y="1601595"/>
            <a:ext cx="231648" cy="557939"/>
          </a:xfrm>
          <a:prstGeom prst="leftBrace">
            <a:avLst>
              <a:gd name="adj1" fmla="val 34010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A22FFB7-0F8A-CC42-9EEF-8F4C3CD39767}"/>
              </a:ext>
            </a:extLst>
          </p:cNvPr>
          <p:cNvSpPr txBox="1"/>
          <p:nvPr/>
        </p:nvSpPr>
        <p:spPr>
          <a:xfrm>
            <a:off x="1117300" y="1649731"/>
            <a:ext cx="2097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/>
              <a:t>node</a:t>
            </a:r>
            <a:r>
              <a:rPr kumimoji="1" lang="zh-CN" altLang="en-US" sz="2400"/>
              <a:t> </a:t>
            </a:r>
            <a:r>
              <a:rPr kumimoji="1" lang="en-US" altLang="zh-CN" sz="2400"/>
              <a:t>crypto</a:t>
            </a:r>
            <a:r>
              <a:rPr kumimoji="1" lang="zh-CN" altLang="en-US" sz="2400"/>
              <a:t>库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2F8972A1-A54A-EA49-8507-4F3EB9C02C11}"/>
              </a:ext>
            </a:extLst>
          </p:cNvPr>
          <p:cNvSpPr/>
          <p:nvPr/>
        </p:nvSpPr>
        <p:spPr>
          <a:xfrm>
            <a:off x="3897924" y="2668395"/>
            <a:ext cx="4277533" cy="557939"/>
          </a:xfrm>
          <a:prstGeom prst="roundRect">
            <a:avLst>
              <a:gd name="adj" fmla="val 41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>
                <a:solidFill>
                  <a:schemeClr val="tx1"/>
                </a:solidFill>
              </a:rPr>
              <a:t>v8</a:t>
            </a:r>
            <a:endParaRPr kumimoji="1" lang="zh-CN" altLang="en-US" sz="2800">
              <a:solidFill>
                <a:schemeClr val="tx1"/>
              </a:solidFill>
            </a:endParaRP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3EB1A5AA-A844-7B43-9637-6B1836F98272}"/>
              </a:ext>
            </a:extLst>
          </p:cNvPr>
          <p:cNvCxnSpPr/>
          <p:nvPr/>
        </p:nvCxnSpPr>
        <p:spPr>
          <a:xfrm>
            <a:off x="6036690" y="2159534"/>
            <a:ext cx="0" cy="5088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BBE5AA97-F1A1-BE40-AFB7-EA184618AF1B}"/>
              </a:ext>
            </a:extLst>
          </p:cNvPr>
          <p:cNvSpPr/>
          <p:nvPr/>
        </p:nvSpPr>
        <p:spPr>
          <a:xfrm>
            <a:off x="3214349" y="3735195"/>
            <a:ext cx="5502931" cy="2324229"/>
          </a:xfrm>
          <a:prstGeom prst="roundRect">
            <a:avLst>
              <a:gd name="adj" fmla="val 4167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9F325FA7-F29D-5241-AA12-3FAAA12BD35A}"/>
              </a:ext>
            </a:extLst>
          </p:cNvPr>
          <p:cNvSpPr/>
          <p:nvPr/>
        </p:nvSpPr>
        <p:spPr>
          <a:xfrm>
            <a:off x="3897924" y="4239178"/>
            <a:ext cx="4277533" cy="1940181"/>
          </a:xfrm>
          <a:prstGeom prst="roundRect">
            <a:avLst>
              <a:gd name="adj" fmla="val 41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>
              <a:solidFill>
                <a:schemeClr val="tx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6DDEA18-EDA4-D144-BA65-4EA416FA2A00}"/>
              </a:ext>
            </a:extLst>
          </p:cNvPr>
          <p:cNvSpPr txBox="1"/>
          <p:nvPr/>
        </p:nvSpPr>
        <p:spPr>
          <a:xfrm>
            <a:off x="4753783" y="3756354"/>
            <a:ext cx="2424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/>
              <a:t>node</a:t>
            </a:r>
            <a:r>
              <a:rPr kumimoji="1" lang="zh-CN" altLang="en-US" sz="2400"/>
              <a:t> </a:t>
            </a:r>
            <a:r>
              <a:rPr kumimoji="1" lang="en-US" altLang="zh-CN" sz="2400"/>
              <a:t>c++</a:t>
            </a:r>
            <a:r>
              <a:rPr kumimoji="1" lang="zh-CN" altLang="en-US" sz="2400"/>
              <a:t>的环境</a:t>
            </a: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EF82ADEA-574F-9A44-A1BF-4D23E6A53767}"/>
              </a:ext>
            </a:extLst>
          </p:cNvPr>
          <p:cNvCxnSpPr/>
          <p:nvPr/>
        </p:nvCxnSpPr>
        <p:spPr>
          <a:xfrm>
            <a:off x="6036690" y="3226334"/>
            <a:ext cx="0" cy="5088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3C09853D-3999-634C-B15B-A7F4D54CFA31}"/>
              </a:ext>
            </a:extLst>
          </p:cNvPr>
          <p:cNvSpPr txBox="1"/>
          <p:nvPr/>
        </p:nvSpPr>
        <p:spPr>
          <a:xfrm>
            <a:off x="5560093" y="4227928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/>
              <a:t>libuv</a:t>
            </a:r>
            <a:endParaRPr kumimoji="1" lang="zh-CN" altLang="en-US" sz="240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613F03F-1FAE-7740-9627-8DA97583E058}"/>
              </a:ext>
            </a:extLst>
          </p:cNvPr>
          <p:cNvSpPr/>
          <p:nvPr/>
        </p:nvSpPr>
        <p:spPr>
          <a:xfrm>
            <a:off x="4138611" y="4797506"/>
            <a:ext cx="3796158" cy="1261918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AB08066-56C6-C04D-91C6-091CD832CB19}"/>
              </a:ext>
            </a:extLst>
          </p:cNvPr>
          <p:cNvSpPr txBox="1"/>
          <p:nvPr/>
        </p:nvSpPr>
        <p:spPr>
          <a:xfrm>
            <a:off x="4199785" y="514367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/>
              <a:t>线程池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3344A63-D4C3-064F-980B-82F0D1462402}"/>
              </a:ext>
            </a:extLst>
          </p:cNvPr>
          <p:cNvSpPr/>
          <p:nvPr/>
        </p:nvSpPr>
        <p:spPr>
          <a:xfrm>
            <a:off x="5368955" y="4893739"/>
            <a:ext cx="1109472" cy="4998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线程</a:t>
            </a:r>
            <a:r>
              <a:rPr kumimoji="1" lang="en-US" altLang="zh-CN"/>
              <a:t>1</a:t>
            </a:r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B6306D3-647A-6D48-B2F4-E25060D873A5}"/>
              </a:ext>
            </a:extLst>
          </p:cNvPr>
          <p:cNvSpPr/>
          <p:nvPr/>
        </p:nvSpPr>
        <p:spPr>
          <a:xfrm>
            <a:off x="6651862" y="4893739"/>
            <a:ext cx="1109472" cy="4998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线程</a:t>
            </a:r>
            <a:r>
              <a:rPr kumimoji="1" lang="en-US" altLang="zh-CN"/>
              <a:t>2</a:t>
            </a:r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D4EB987-2299-B543-8731-A61D8E223918}"/>
              </a:ext>
            </a:extLst>
          </p:cNvPr>
          <p:cNvSpPr/>
          <p:nvPr/>
        </p:nvSpPr>
        <p:spPr>
          <a:xfrm>
            <a:off x="6656191" y="5415180"/>
            <a:ext cx="1109472" cy="4998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线程</a:t>
            </a:r>
            <a:r>
              <a:rPr kumimoji="1" lang="en-US" altLang="zh-CN"/>
              <a:t>4</a:t>
            </a:r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CD9FBF6-4F27-D441-B535-C0F82269A6B2}"/>
              </a:ext>
            </a:extLst>
          </p:cNvPr>
          <p:cNvSpPr/>
          <p:nvPr/>
        </p:nvSpPr>
        <p:spPr>
          <a:xfrm>
            <a:off x="5367718" y="5427391"/>
            <a:ext cx="1109472" cy="4998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线程</a:t>
            </a:r>
            <a:r>
              <a:rPr kumimoji="1" lang="en-US" altLang="zh-CN"/>
              <a:t>3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09112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85D44972-95DC-D74F-9A4C-5DFAA62C82E4}"/>
              </a:ext>
            </a:extLst>
          </p:cNvPr>
          <p:cNvCxnSpPr>
            <a:stCxn id="2" idx="3"/>
            <a:endCxn id="9" idx="1"/>
          </p:cNvCxnSpPr>
          <p:nvPr/>
        </p:nvCxnSpPr>
        <p:spPr>
          <a:xfrm>
            <a:off x="5303565" y="1605017"/>
            <a:ext cx="4173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B3EA1DCF-7126-BF46-B200-D17176C4D765}"/>
              </a:ext>
            </a:extLst>
          </p:cNvPr>
          <p:cNvCxnSpPr>
            <a:cxnSpLocks/>
          </p:cNvCxnSpPr>
          <p:nvPr/>
        </p:nvCxnSpPr>
        <p:spPr>
          <a:xfrm>
            <a:off x="7029485" y="1605017"/>
            <a:ext cx="8274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C6A81A0A-5795-D445-A57A-47B349498CAD}"/>
              </a:ext>
            </a:extLst>
          </p:cNvPr>
          <p:cNvCxnSpPr>
            <a:cxnSpLocks/>
          </p:cNvCxnSpPr>
          <p:nvPr/>
        </p:nvCxnSpPr>
        <p:spPr>
          <a:xfrm>
            <a:off x="5303565" y="2720960"/>
            <a:ext cx="5665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C947853C-0EAD-5B43-95E1-37EC41622FCD}"/>
              </a:ext>
            </a:extLst>
          </p:cNvPr>
          <p:cNvCxnSpPr>
            <a:cxnSpLocks/>
          </p:cNvCxnSpPr>
          <p:nvPr/>
        </p:nvCxnSpPr>
        <p:spPr>
          <a:xfrm>
            <a:off x="7137708" y="2720960"/>
            <a:ext cx="5665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4B140963-489D-914C-8F19-269410407661}"/>
              </a:ext>
            </a:extLst>
          </p:cNvPr>
          <p:cNvCxnSpPr>
            <a:cxnSpLocks/>
          </p:cNvCxnSpPr>
          <p:nvPr/>
        </p:nvCxnSpPr>
        <p:spPr>
          <a:xfrm>
            <a:off x="9143297" y="2720960"/>
            <a:ext cx="5665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FD1C3FE9-5E53-C147-A8C5-B4445ECDCEE3}"/>
              </a:ext>
            </a:extLst>
          </p:cNvPr>
          <p:cNvCxnSpPr>
            <a:cxnSpLocks/>
          </p:cNvCxnSpPr>
          <p:nvPr/>
        </p:nvCxnSpPr>
        <p:spPr>
          <a:xfrm>
            <a:off x="5113145" y="3863499"/>
            <a:ext cx="5665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ABE104F9-3237-F24A-8722-8C1D06B3B55E}"/>
              </a:ext>
            </a:extLst>
          </p:cNvPr>
          <p:cNvCxnSpPr>
            <a:cxnSpLocks/>
          </p:cNvCxnSpPr>
          <p:nvPr/>
        </p:nvCxnSpPr>
        <p:spPr>
          <a:xfrm>
            <a:off x="5113145" y="5006039"/>
            <a:ext cx="5665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F3901A93-B903-B649-8FF5-293B0D77BC6C}"/>
              </a:ext>
            </a:extLst>
          </p:cNvPr>
          <p:cNvCxnSpPr>
            <a:cxnSpLocks/>
          </p:cNvCxnSpPr>
          <p:nvPr/>
        </p:nvCxnSpPr>
        <p:spPr>
          <a:xfrm>
            <a:off x="5142818" y="6158637"/>
            <a:ext cx="5665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42D611A4-6978-1A43-96D1-715B784A731D}"/>
              </a:ext>
            </a:extLst>
          </p:cNvPr>
          <p:cNvCxnSpPr>
            <a:cxnSpLocks/>
          </p:cNvCxnSpPr>
          <p:nvPr/>
        </p:nvCxnSpPr>
        <p:spPr>
          <a:xfrm>
            <a:off x="7127009" y="5006039"/>
            <a:ext cx="5665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D7A572A2-A35C-674F-B6F1-C63DD11D2AF7}"/>
              </a:ext>
            </a:extLst>
          </p:cNvPr>
          <p:cNvCxnSpPr>
            <a:cxnSpLocks/>
          </p:cNvCxnSpPr>
          <p:nvPr/>
        </p:nvCxnSpPr>
        <p:spPr>
          <a:xfrm>
            <a:off x="9121901" y="5006039"/>
            <a:ext cx="5665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7C2E4263-ABF4-264A-BE72-595B321F76E7}"/>
              </a:ext>
            </a:extLst>
          </p:cNvPr>
          <p:cNvSpPr txBox="1"/>
          <p:nvPr/>
        </p:nvSpPr>
        <p:spPr>
          <a:xfrm>
            <a:off x="4417176" y="216199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b="1"/>
              <a:t>本次分享总结</a:t>
            </a: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3E4E1FF4-77EF-4246-9242-0D1B268D2624}"/>
              </a:ext>
            </a:extLst>
          </p:cNvPr>
          <p:cNvSpPr/>
          <p:nvPr/>
        </p:nvSpPr>
        <p:spPr>
          <a:xfrm>
            <a:off x="255858" y="1246818"/>
            <a:ext cx="3164675" cy="71639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/>
              <a:t>后端开发流程</a:t>
            </a: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3D9D7EEC-F9B9-A643-9195-7AE5F7A94DCF}"/>
              </a:ext>
            </a:extLst>
          </p:cNvPr>
          <p:cNvSpPr/>
          <p:nvPr/>
        </p:nvSpPr>
        <p:spPr>
          <a:xfrm>
            <a:off x="255858" y="2362761"/>
            <a:ext cx="3164675" cy="71639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/>
              <a:t>代码的复用性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D20583FC-DF45-E149-8ABF-820556F0F8E7}"/>
              </a:ext>
            </a:extLst>
          </p:cNvPr>
          <p:cNvSpPr/>
          <p:nvPr/>
        </p:nvSpPr>
        <p:spPr>
          <a:xfrm>
            <a:off x="255858" y="5790379"/>
            <a:ext cx="3164675" cy="71639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/>
              <a:t>更加深入的理解</a:t>
            </a:r>
            <a:r>
              <a:rPr kumimoji="1" lang="en-US" altLang="zh-CN" sz="2400" b="1"/>
              <a:t>node</a:t>
            </a:r>
            <a:endParaRPr kumimoji="1" lang="zh-CN" altLang="en-US" sz="2400" b="1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D8DD44A9-E4FA-A74D-A3E9-B9086B71FC29}"/>
              </a:ext>
            </a:extLst>
          </p:cNvPr>
          <p:cNvSpPr/>
          <p:nvPr/>
        </p:nvSpPr>
        <p:spPr>
          <a:xfrm>
            <a:off x="255858" y="3505300"/>
            <a:ext cx="3164675" cy="71639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/>
              <a:t>高并发的性能优化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AAFF72AA-23AE-2E4A-9EA3-722CE1B93335}"/>
              </a:ext>
            </a:extLst>
          </p:cNvPr>
          <p:cNvSpPr/>
          <p:nvPr/>
        </p:nvSpPr>
        <p:spPr>
          <a:xfrm>
            <a:off x="255858" y="4647840"/>
            <a:ext cx="3164675" cy="71639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/>
              <a:t>防作弊的策略</a:t>
            </a: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27222F86-0845-434A-B6C7-79D67AC29DCF}"/>
              </a:ext>
            </a:extLst>
          </p:cNvPr>
          <p:cNvSpPr/>
          <p:nvPr/>
        </p:nvSpPr>
        <p:spPr>
          <a:xfrm>
            <a:off x="3726072" y="1246818"/>
            <a:ext cx="1577493" cy="71639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/>
              <a:t>建表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B9AA8A25-6A3D-914E-B01B-B001AD933F41}"/>
              </a:ext>
            </a:extLst>
          </p:cNvPr>
          <p:cNvSpPr/>
          <p:nvPr/>
        </p:nvSpPr>
        <p:spPr>
          <a:xfrm>
            <a:off x="5720962" y="1246818"/>
            <a:ext cx="1577493" cy="71639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/>
              <a:t>接口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2C12DFBC-8088-3C45-993C-7331BDF87881}"/>
              </a:ext>
            </a:extLst>
          </p:cNvPr>
          <p:cNvSpPr/>
          <p:nvPr/>
        </p:nvSpPr>
        <p:spPr>
          <a:xfrm>
            <a:off x="7715854" y="1246818"/>
            <a:ext cx="1577493" cy="71639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/>
              <a:t>抽象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34685885-2691-B548-900A-2F5EED0AF299}"/>
              </a:ext>
            </a:extLst>
          </p:cNvPr>
          <p:cNvSpPr/>
          <p:nvPr/>
        </p:nvSpPr>
        <p:spPr>
          <a:xfrm>
            <a:off x="3628548" y="2355318"/>
            <a:ext cx="1812633" cy="71639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/>
              <a:t>过早封装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FE438A26-8A24-924F-8C2B-1AD02608D04A}"/>
              </a:ext>
            </a:extLst>
          </p:cNvPr>
          <p:cNvSpPr/>
          <p:nvPr/>
        </p:nvSpPr>
        <p:spPr>
          <a:xfrm>
            <a:off x="5623438" y="2355318"/>
            <a:ext cx="1812633" cy="71639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/>
              <a:t>单一职责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9A4DF849-F79F-BE43-AC3F-FD60CD3BCD19}"/>
              </a:ext>
            </a:extLst>
          </p:cNvPr>
          <p:cNvSpPr/>
          <p:nvPr/>
        </p:nvSpPr>
        <p:spPr>
          <a:xfrm>
            <a:off x="7618330" y="2355318"/>
            <a:ext cx="1812633" cy="71639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/>
              <a:t>类继承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055CE92F-8756-BF4D-B9B8-C91091F00807}"/>
              </a:ext>
            </a:extLst>
          </p:cNvPr>
          <p:cNvSpPr/>
          <p:nvPr/>
        </p:nvSpPr>
        <p:spPr>
          <a:xfrm>
            <a:off x="9549634" y="2355318"/>
            <a:ext cx="1812633" cy="71639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/>
              <a:t>工具库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25BF3FC9-0A2C-5240-9250-7DB92E00F693}"/>
              </a:ext>
            </a:extLst>
          </p:cNvPr>
          <p:cNvSpPr/>
          <p:nvPr/>
        </p:nvSpPr>
        <p:spPr>
          <a:xfrm>
            <a:off x="3628548" y="3505300"/>
            <a:ext cx="1812633" cy="71639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redis</a:t>
            </a:r>
            <a:endParaRPr kumimoji="1" lang="zh-CN" altLang="en-US" sz="2400" b="1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D9974BF0-7218-6D4F-A76D-7FFE10EEA5A8}"/>
              </a:ext>
            </a:extLst>
          </p:cNvPr>
          <p:cNvSpPr/>
          <p:nvPr/>
        </p:nvSpPr>
        <p:spPr>
          <a:xfrm>
            <a:off x="5623438" y="3505300"/>
            <a:ext cx="1812633" cy="71639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await</a:t>
            </a:r>
            <a:r>
              <a:rPr kumimoji="1" lang="zh-CN" altLang="en-US" sz="2400" b="1"/>
              <a:t>优化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1BCE4F51-52B0-A149-9622-31F30AE9CAEF}"/>
              </a:ext>
            </a:extLst>
          </p:cNvPr>
          <p:cNvSpPr/>
          <p:nvPr/>
        </p:nvSpPr>
        <p:spPr>
          <a:xfrm>
            <a:off x="3628548" y="4647840"/>
            <a:ext cx="1812633" cy="71639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token</a:t>
            </a:r>
            <a:endParaRPr kumimoji="1" lang="zh-CN" altLang="en-US" sz="2400" b="1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078A8D40-1A07-0C49-BDE0-2CC811CBCB4D}"/>
              </a:ext>
            </a:extLst>
          </p:cNvPr>
          <p:cNvSpPr/>
          <p:nvPr/>
        </p:nvSpPr>
        <p:spPr>
          <a:xfrm>
            <a:off x="5623438" y="4647840"/>
            <a:ext cx="1812633" cy="71639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/>
              <a:t>用户行为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E5336F0B-2CE6-AB40-9248-BA7CBD50B220}"/>
              </a:ext>
            </a:extLst>
          </p:cNvPr>
          <p:cNvSpPr/>
          <p:nvPr/>
        </p:nvSpPr>
        <p:spPr>
          <a:xfrm>
            <a:off x="7618330" y="4647840"/>
            <a:ext cx="1812633" cy="71639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/>
              <a:t>假数据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CF65F76-99C9-7945-8F15-CC7FB0693EAD}"/>
              </a:ext>
            </a:extLst>
          </p:cNvPr>
          <p:cNvSpPr/>
          <p:nvPr/>
        </p:nvSpPr>
        <p:spPr>
          <a:xfrm>
            <a:off x="9549634" y="4647840"/>
            <a:ext cx="1812633" cy="71639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/>
              <a:t>二次校验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DFE8AB0D-C914-F74C-8A31-82FC657407FA}"/>
              </a:ext>
            </a:extLst>
          </p:cNvPr>
          <p:cNvSpPr/>
          <p:nvPr/>
        </p:nvSpPr>
        <p:spPr>
          <a:xfrm>
            <a:off x="3628548" y="5790379"/>
            <a:ext cx="1812633" cy="71639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/>
              <a:t>node</a:t>
            </a:r>
            <a:r>
              <a:rPr kumimoji="1" lang="zh-CN" altLang="en-US" sz="2400" b="1"/>
              <a:t>本质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1A2B8300-F81F-274F-BBD4-5FC4DBB31431}"/>
              </a:ext>
            </a:extLst>
          </p:cNvPr>
          <p:cNvSpPr/>
          <p:nvPr/>
        </p:nvSpPr>
        <p:spPr>
          <a:xfrm>
            <a:off x="5623438" y="5790379"/>
            <a:ext cx="1812633" cy="71639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/>
              <a:t>单线程</a:t>
            </a:r>
          </a:p>
        </p:txBody>
      </p:sp>
      <p:pic>
        <p:nvPicPr>
          <p:cNvPr id="55" name="音频 54">
            <a:hlinkClick r:id="" action="ppaction://media"/>
            <a:extLst>
              <a:ext uri="{FF2B5EF4-FFF2-40B4-BE49-F238E27FC236}">
                <a16:creationId xmlns:a16="http://schemas.microsoft.com/office/drawing/2014/main" id="{591C628A-6832-224E-B3C0-6E4FC063B7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93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68"/>
    </mc:Choice>
    <mc:Fallback xmlns="">
      <p:transition spd="slow" advTm="5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7D540AA-7E67-E947-B08D-5AAAF7ED5B91}"/>
              </a:ext>
            </a:extLst>
          </p:cNvPr>
          <p:cNvSpPr txBox="1"/>
          <p:nvPr/>
        </p:nvSpPr>
        <p:spPr>
          <a:xfrm>
            <a:off x="4961744" y="2923082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/>
              <a:t>谢谢大家！</a:t>
            </a:r>
          </a:p>
        </p:txBody>
      </p:sp>
    </p:spTree>
    <p:extLst>
      <p:ext uri="{BB962C8B-B14F-4D97-AF65-F5344CB8AC3E}">
        <p14:creationId xmlns:p14="http://schemas.microsoft.com/office/powerpoint/2010/main" val="3498725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B998673C-C153-AC4A-ACB7-4A900768F0A7}"/>
              </a:ext>
            </a:extLst>
          </p:cNvPr>
          <p:cNvSpPr/>
          <p:nvPr/>
        </p:nvSpPr>
        <p:spPr>
          <a:xfrm>
            <a:off x="-1192818" y="0"/>
            <a:ext cx="14506482" cy="96926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b="1">
                <a:solidFill>
                  <a:schemeClr val="tx1"/>
                </a:solidFill>
              </a:rPr>
              <a:t>数据库建表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2EAE291-12B4-4E46-A675-E97C84018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555160"/>
              </p:ext>
            </p:extLst>
          </p:nvPr>
        </p:nvGraphicFramePr>
        <p:xfrm>
          <a:off x="201168" y="2402162"/>
          <a:ext cx="11832336" cy="1259840"/>
        </p:xfrm>
        <a:graphic>
          <a:graphicData uri="http://schemas.openxmlformats.org/drawingml/2006/table">
            <a:tbl>
              <a:tblPr firstRow="1">
                <a:tableStyleId>{93296810-A885-4BE3-A3E7-6D5BEEA58F35}</a:tableStyleId>
              </a:tblPr>
              <a:tblGrid>
                <a:gridCol w="454901">
                  <a:extLst>
                    <a:ext uri="{9D8B030D-6E8A-4147-A177-3AD203B41FA5}">
                      <a16:colId xmlns:a16="http://schemas.microsoft.com/office/drawing/2014/main" val="1700674426"/>
                    </a:ext>
                  </a:extLst>
                </a:gridCol>
                <a:gridCol w="561593">
                  <a:extLst>
                    <a:ext uri="{9D8B030D-6E8A-4147-A177-3AD203B41FA5}">
                      <a16:colId xmlns:a16="http://schemas.microsoft.com/office/drawing/2014/main" val="3501892221"/>
                    </a:ext>
                  </a:extLst>
                </a:gridCol>
                <a:gridCol w="542874">
                  <a:extLst>
                    <a:ext uri="{9D8B030D-6E8A-4147-A177-3AD203B41FA5}">
                      <a16:colId xmlns:a16="http://schemas.microsoft.com/office/drawing/2014/main" val="3818417082"/>
                    </a:ext>
                  </a:extLst>
                </a:gridCol>
                <a:gridCol w="1010868">
                  <a:extLst>
                    <a:ext uri="{9D8B030D-6E8A-4147-A177-3AD203B41FA5}">
                      <a16:colId xmlns:a16="http://schemas.microsoft.com/office/drawing/2014/main" val="3790035365"/>
                    </a:ext>
                  </a:extLst>
                </a:gridCol>
                <a:gridCol w="786231">
                  <a:extLst>
                    <a:ext uri="{9D8B030D-6E8A-4147-A177-3AD203B41FA5}">
                      <a16:colId xmlns:a16="http://schemas.microsoft.com/office/drawing/2014/main" val="3049622897"/>
                    </a:ext>
                  </a:extLst>
                </a:gridCol>
                <a:gridCol w="1270397">
                  <a:extLst>
                    <a:ext uri="{9D8B030D-6E8A-4147-A177-3AD203B41FA5}">
                      <a16:colId xmlns:a16="http://schemas.microsoft.com/office/drawing/2014/main" val="3437833078"/>
                    </a:ext>
                  </a:extLst>
                </a:gridCol>
                <a:gridCol w="1316736">
                  <a:extLst>
                    <a:ext uri="{9D8B030D-6E8A-4147-A177-3AD203B41FA5}">
                      <a16:colId xmlns:a16="http://schemas.microsoft.com/office/drawing/2014/main" val="944855514"/>
                    </a:ext>
                  </a:extLst>
                </a:gridCol>
                <a:gridCol w="1389888">
                  <a:extLst>
                    <a:ext uri="{9D8B030D-6E8A-4147-A177-3AD203B41FA5}">
                      <a16:colId xmlns:a16="http://schemas.microsoft.com/office/drawing/2014/main" val="3781299042"/>
                    </a:ext>
                  </a:extLst>
                </a:gridCol>
                <a:gridCol w="1225296">
                  <a:extLst>
                    <a:ext uri="{9D8B030D-6E8A-4147-A177-3AD203B41FA5}">
                      <a16:colId xmlns:a16="http://schemas.microsoft.com/office/drawing/2014/main" val="3574255897"/>
                    </a:ext>
                  </a:extLst>
                </a:gridCol>
                <a:gridCol w="1078992">
                  <a:extLst>
                    <a:ext uri="{9D8B030D-6E8A-4147-A177-3AD203B41FA5}">
                      <a16:colId xmlns:a16="http://schemas.microsoft.com/office/drawing/2014/main" val="747100020"/>
                    </a:ext>
                  </a:extLst>
                </a:gridCol>
                <a:gridCol w="1024128">
                  <a:extLst>
                    <a:ext uri="{9D8B030D-6E8A-4147-A177-3AD203B41FA5}">
                      <a16:colId xmlns:a16="http://schemas.microsoft.com/office/drawing/2014/main" val="2213317695"/>
                    </a:ext>
                  </a:extLst>
                </a:gridCol>
                <a:gridCol w="1170432">
                  <a:extLst>
                    <a:ext uri="{9D8B030D-6E8A-4147-A177-3AD203B41FA5}">
                      <a16:colId xmlns:a16="http://schemas.microsoft.com/office/drawing/2014/main" val="3371445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/>
                        <a:t>id</a:t>
                      </a:r>
                      <a:endParaRPr lang="zh-CN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/>
                        <a:t>uid</a:t>
                      </a:r>
                      <a:endParaRPr lang="zh-CN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/>
                        <a:t>oid</a:t>
                      </a:r>
                      <a:endParaRPr lang="zh-CN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/>
                        <a:t>wx_nickname</a:t>
                      </a:r>
                      <a:endParaRPr lang="zh-CN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/>
                        <a:t>wx_avatar</a:t>
                      </a:r>
                      <a:endParaRPr lang="zh-CN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/>
                        <a:t>belong_gid</a:t>
                      </a:r>
                      <a:endParaRPr lang="zh-CN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/>
                        <a:t>person_score</a:t>
                      </a:r>
                      <a:endParaRPr lang="zh-CN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/>
                        <a:t>left_play_num</a:t>
                      </a:r>
                      <a:endParaRPr lang="zh-CN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/>
                        <a:t>has_play_num</a:t>
                      </a:r>
                      <a:endParaRPr lang="zh-CN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/>
                        <a:t>experience</a:t>
                      </a:r>
                      <a:endParaRPr lang="zh-CN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/>
                        <a:t>gmt_create</a:t>
                      </a:r>
                      <a:endParaRPr lang="zh-CN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/>
                        <a:t>gmt_modified</a:t>
                      </a:r>
                      <a:endParaRPr lang="zh-CN" altLang="en-US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937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84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209122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E4EE09B4-2D32-044D-A2CD-F7BE90EA38FD}"/>
              </a:ext>
            </a:extLst>
          </p:cNvPr>
          <p:cNvSpPr txBox="1"/>
          <p:nvPr/>
        </p:nvSpPr>
        <p:spPr>
          <a:xfrm>
            <a:off x="5266944" y="1597931"/>
            <a:ext cx="2578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>
                <a:solidFill>
                  <a:srgbClr val="00B050"/>
                </a:solidFill>
              </a:rPr>
              <a:t>player</a:t>
            </a:r>
            <a:r>
              <a:rPr kumimoji="1" lang="zh-CN" altLang="en-US" sz="3200" b="1">
                <a:solidFill>
                  <a:srgbClr val="00B050"/>
                </a:solidFill>
              </a:rPr>
              <a:t> 表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4772D2CD-501D-9C48-9236-A6EF6AF8DC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053997"/>
              </p:ext>
            </p:extLst>
          </p:nvPr>
        </p:nvGraphicFramePr>
        <p:xfrm>
          <a:off x="201168" y="4612537"/>
          <a:ext cx="11704320" cy="1112520"/>
        </p:xfrm>
        <a:graphic>
          <a:graphicData uri="http://schemas.openxmlformats.org/drawingml/2006/table">
            <a:tbl>
              <a:tblPr firstRow="1">
                <a:tableStyleId>{93296810-A885-4BE3-A3E7-6D5BEEA58F35}</a:tableStyleId>
              </a:tblPr>
              <a:tblGrid>
                <a:gridCol w="804563">
                  <a:extLst>
                    <a:ext uri="{9D8B030D-6E8A-4147-A177-3AD203B41FA5}">
                      <a16:colId xmlns:a16="http://schemas.microsoft.com/office/drawing/2014/main" val="1700674426"/>
                    </a:ext>
                  </a:extLst>
                </a:gridCol>
                <a:gridCol w="2171195">
                  <a:extLst>
                    <a:ext uri="{9D8B030D-6E8A-4147-A177-3AD203B41FA5}">
                      <a16:colId xmlns:a16="http://schemas.microsoft.com/office/drawing/2014/main" val="3501892221"/>
                    </a:ext>
                  </a:extLst>
                </a:gridCol>
                <a:gridCol w="1973057">
                  <a:extLst>
                    <a:ext uri="{9D8B030D-6E8A-4147-A177-3AD203B41FA5}">
                      <a16:colId xmlns:a16="http://schemas.microsoft.com/office/drawing/2014/main" val="3818417082"/>
                    </a:ext>
                  </a:extLst>
                </a:gridCol>
                <a:gridCol w="1811519">
                  <a:extLst>
                    <a:ext uri="{9D8B030D-6E8A-4147-A177-3AD203B41FA5}">
                      <a16:colId xmlns:a16="http://schemas.microsoft.com/office/drawing/2014/main" val="3049622897"/>
                    </a:ext>
                  </a:extLst>
                </a:gridCol>
                <a:gridCol w="1062564">
                  <a:extLst>
                    <a:ext uri="{9D8B030D-6E8A-4147-A177-3AD203B41FA5}">
                      <a16:colId xmlns:a16="http://schemas.microsoft.com/office/drawing/2014/main" val="3781299042"/>
                    </a:ext>
                  </a:extLst>
                </a:gridCol>
                <a:gridCol w="1811330">
                  <a:extLst>
                    <a:ext uri="{9D8B030D-6E8A-4147-A177-3AD203B41FA5}">
                      <a16:colId xmlns:a16="http://schemas.microsoft.com/office/drawing/2014/main" val="2213317695"/>
                    </a:ext>
                  </a:extLst>
                </a:gridCol>
                <a:gridCol w="2070092">
                  <a:extLst>
                    <a:ext uri="{9D8B030D-6E8A-4147-A177-3AD203B41FA5}">
                      <a16:colId xmlns:a16="http://schemas.microsoft.com/office/drawing/2014/main" val="3371445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/>
                        <a:t>id</a:t>
                      </a:r>
                      <a:endParaRPr lang="zh-CN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/>
                        <a:t>group_name</a:t>
                      </a:r>
                      <a:endParaRPr lang="zh-CN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/>
                        <a:t>group_score</a:t>
                      </a:r>
                      <a:endParaRPr lang="zh-CN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/>
                        <a:t>group_captin_oid</a:t>
                      </a:r>
                      <a:endParaRPr lang="zh-CN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/>
                        <a:t>state</a:t>
                      </a:r>
                      <a:endParaRPr lang="zh-CN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/>
                        <a:t>gmt_create</a:t>
                      </a:r>
                      <a:endParaRPr lang="zh-CN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/>
                        <a:t>gmt_modified</a:t>
                      </a:r>
                      <a:endParaRPr lang="zh-CN" altLang="en-US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937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/>
                        <a:t>0</a:t>
                      </a:r>
                      <a:endParaRPr lang="zh-CN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84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/>
                        <a:t>1</a:t>
                      </a:r>
                      <a:endParaRPr lang="zh-CN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209122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C8D1B80D-EE50-F343-AB7C-9433B5A64281}"/>
              </a:ext>
            </a:extLst>
          </p:cNvPr>
          <p:cNvSpPr txBox="1"/>
          <p:nvPr/>
        </p:nvSpPr>
        <p:spPr>
          <a:xfrm>
            <a:off x="5266944" y="3922436"/>
            <a:ext cx="2578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>
                <a:solidFill>
                  <a:srgbClr val="00B050"/>
                </a:solidFill>
              </a:rPr>
              <a:t>group</a:t>
            </a:r>
            <a:r>
              <a:rPr kumimoji="1" lang="zh-CN" altLang="en-US" sz="3200" b="1">
                <a:solidFill>
                  <a:srgbClr val="00B050"/>
                </a:solidFill>
              </a:rPr>
              <a:t> 表</a:t>
            </a:r>
          </a:p>
        </p:txBody>
      </p:sp>
      <p:cxnSp>
        <p:nvCxnSpPr>
          <p:cNvPr id="13" name="肘形连接符 12">
            <a:extLst>
              <a:ext uri="{FF2B5EF4-FFF2-40B4-BE49-F238E27FC236}">
                <a16:creationId xmlns:a16="http://schemas.microsoft.com/office/drawing/2014/main" id="{11644D7F-7A41-844D-BBF5-9AAE28F2AF4F}"/>
              </a:ext>
            </a:extLst>
          </p:cNvPr>
          <p:cNvCxnSpPr/>
          <p:nvPr/>
        </p:nvCxnSpPr>
        <p:spPr>
          <a:xfrm rot="16200000" flipH="1">
            <a:off x="82517" y="4036685"/>
            <a:ext cx="950535" cy="201168"/>
          </a:xfrm>
          <a:prstGeom prst="bentConnector3">
            <a:avLst/>
          </a:prstGeom>
          <a:ln w="38100">
            <a:solidFill>
              <a:srgbClr val="E6682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5B1A9B18-DC8C-B249-B625-883385F91087}"/>
              </a:ext>
            </a:extLst>
          </p:cNvPr>
          <p:cNvSpPr txBox="1"/>
          <p:nvPr/>
        </p:nvSpPr>
        <p:spPr>
          <a:xfrm>
            <a:off x="645090" y="393871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solidFill>
                  <a:srgbClr val="E66826"/>
                </a:solidFill>
              </a:rPr>
              <a:t>自增，唯一标识</a:t>
            </a:r>
          </a:p>
        </p:txBody>
      </p:sp>
      <p:cxnSp>
        <p:nvCxnSpPr>
          <p:cNvPr id="16" name="肘形连接符 15">
            <a:extLst>
              <a:ext uri="{FF2B5EF4-FFF2-40B4-BE49-F238E27FC236}">
                <a16:creationId xmlns:a16="http://schemas.microsoft.com/office/drawing/2014/main" id="{FC26BA2E-30A3-3D4B-BF07-947212A68D61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6525" y="2182706"/>
            <a:ext cx="3785918" cy="2635478"/>
          </a:xfrm>
          <a:prstGeom prst="bentConnector3">
            <a:avLst>
              <a:gd name="adj1" fmla="val 106465"/>
            </a:avLst>
          </a:prstGeom>
          <a:ln w="38100">
            <a:solidFill>
              <a:srgbClr val="E6682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720806FE-CA45-6143-9E19-7E54F63DBD6E}"/>
              </a:ext>
            </a:extLst>
          </p:cNvPr>
          <p:cNvSpPr txBox="1"/>
          <p:nvPr/>
        </p:nvSpPr>
        <p:spPr>
          <a:xfrm>
            <a:off x="1101487" y="179550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solidFill>
                  <a:srgbClr val="E66826"/>
                </a:solidFill>
              </a:rPr>
              <a:t>对应关系</a:t>
            </a:r>
          </a:p>
        </p:txBody>
      </p:sp>
    </p:spTree>
    <p:extLst>
      <p:ext uri="{BB962C8B-B14F-4D97-AF65-F5344CB8AC3E}">
        <p14:creationId xmlns:p14="http://schemas.microsoft.com/office/powerpoint/2010/main" val="2658163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B998673C-C153-AC4A-ACB7-4A900768F0A7}"/>
              </a:ext>
            </a:extLst>
          </p:cNvPr>
          <p:cNvSpPr/>
          <p:nvPr/>
        </p:nvSpPr>
        <p:spPr>
          <a:xfrm>
            <a:off x="-1192818" y="0"/>
            <a:ext cx="14506482" cy="96926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b="1">
                <a:solidFill>
                  <a:schemeClr val="tx1"/>
                </a:solidFill>
              </a:rPr>
              <a:t>数据库建表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96C0D4B-4152-7F41-B340-2267DD2A546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4758" y="1774706"/>
            <a:ext cx="939860" cy="93986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49D6C84-E13B-BD4F-B343-3FDED5CABB9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9885" y="1890670"/>
            <a:ext cx="978861" cy="978861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35D662E3-4439-0446-850C-91FCD365A945}"/>
              </a:ext>
            </a:extLst>
          </p:cNvPr>
          <p:cNvSpPr/>
          <p:nvPr/>
        </p:nvSpPr>
        <p:spPr>
          <a:xfrm>
            <a:off x="2233895" y="3089935"/>
            <a:ext cx="1670840" cy="32053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线下数据库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1ACF820-4FA6-FA48-BE5A-59D5CC3BD26C}"/>
              </a:ext>
            </a:extLst>
          </p:cNvPr>
          <p:cNvSpPr/>
          <p:nvPr/>
        </p:nvSpPr>
        <p:spPr>
          <a:xfrm>
            <a:off x="6501717" y="3089935"/>
            <a:ext cx="1670840" cy="320530"/>
          </a:xfrm>
          <a:prstGeom prst="rect">
            <a:avLst/>
          </a:prstGeom>
          <a:solidFill>
            <a:srgbClr val="197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线上数据库</a:t>
            </a:r>
          </a:p>
        </p:txBody>
      </p: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A296D6CE-83D3-F04E-B1B3-123DC0D4F312}"/>
              </a:ext>
            </a:extLst>
          </p:cNvPr>
          <p:cNvCxnSpPr/>
          <p:nvPr/>
        </p:nvCxnSpPr>
        <p:spPr>
          <a:xfrm>
            <a:off x="5189838" y="2088292"/>
            <a:ext cx="0" cy="423836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1" name="图片 20">
            <a:extLst>
              <a:ext uri="{FF2B5EF4-FFF2-40B4-BE49-F238E27FC236}">
                <a16:creationId xmlns:a16="http://schemas.microsoft.com/office/drawing/2014/main" id="{421D6863-0A0A-C64B-A689-7D96BF04B5F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957" y="4496431"/>
            <a:ext cx="1285102" cy="1345341"/>
          </a:xfrm>
          <a:prstGeom prst="rect">
            <a:avLst/>
          </a:prstGeom>
        </p:spPr>
      </p:pic>
      <p:sp>
        <p:nvSpPr>
          <p:cNvPr id="22" name="虚尾箭头 21">
            <a:extLst>
              <a:ext uri="{FF2B5EF4-FFF2-40B4-BE49-F238E27FC236}">
                <a16:creationId xmlns:a16="http://schemas.microsoft.com/office/drawing/2014/main" id="{5DFF1D98-8590-DA42-BEAE-AA9FEAC8EDC8}"/>
              </a:ext>
            </a:extLst>
          </p:cNvPr>
          <p:cNvSpPr/>
          <p:nvPr/>
        </p:nvSpPr>
        <p:spPr>
          <a:xfrm rot="18738655">
            <a:off x="1502514" y="3748952"/>
            <a:ext cx="910147" cy="544633"/>
          </a:xfrm>
          <a:prstGeom prst="stripedRightArrow">
            <a:avLst/>
          </a:prstGeom>
          <a:solidFill>
            <a:srgbClr val="16A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2A83AC5-FDE3-A549-AFDA-12E1FDE548EE}"/>
              </a:ext>
            </a:extLst>
          </p:cNvPr>
          <p:cNvSpPr txBox="1"/>
          <p:nvPr/>
        </p:nvSpPr>
        <p:spPr>
          <a:xfrm>
            <a:off x="392114" y="6049660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/>
              <a:t>……</a:t>
            </a:r>
            <a:r>
              <a:rPr kumimoji="1" lang="zh-CN" altLang="en-US" sz="1200"/>
              <a:t>等可视化工具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060CEF2-366E-3741-86BD-D5C7CF18E212}"/>
              </a:ext>
            </a:extLst>
          </p:cNvPr>
          <p:cNvSpPr txBox="1"/>
          <p:nvPr/>
        </p:nvSpPr>
        <p:spPr>
          <a:xfrm>
            <a:off x="2233895" y="406897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>
                <a:solidFill>
                  <a:srgbClr val="16A53F"/>
                </a:solidFill>
              </a:rPr>
              <a:t>可视化插入</a:t>
            </a:r>
          </a:p>
        </p:txBody>
      </p:sp>
      <p:sp>
        <p:nvSpPr>
          <p:cNvPr id="27" name="虚尾箭头 26">
            <a:extLst>
              <a:ext uri="{FF2B5EF4-FFF2-40B4-BE49-F238E27FC236}">
                <a16:creationId xmlns:a16="http://schemas.microsoft.com/office/drawing/2014/main" id="{E2B0C5C7-312D-2249-9C25-82F5A02F72C7}"/>
              </a:ext>
            </a:extLst>
          </p:cNvPr>
          <p:cNvSpPr/>
          <p:nvPr/>
        </p:nvSpPr>
        <p:spPr>
          <a:xfrm rot="19005282">
            <a:off x="6259008" y="3809247"/>
            <a:ext cx="910147" cy="544633"/>
          </a:xfrm>
          <a:prstGeom prst="stripedRightArrow">
            <a:avLst/>
          </a:prstGeom>
          <a:solidFill>
            <a:srgbClr val="197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8135744-9953-F646-B71B-5C56CEF712D9}"/>
              </a:ext>
            </a:extLst>
          </p:cNvPr>
          <p:cNvSpPr txBox="1"/>
          <p:nvPr/>
        </p:nvSpPr>
        <p:spPr>
          <a:xfrm>
            <a:off x="5445668" y="580458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/>
              <a:t>运维平台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6B97411-554E-9E4E-94F0-EDD74E13F47E}"/>
              </a:ext>
            </a:extLst>
          </p:cNvPr>
          <p:cNvSpPr txBox="1"/>
          <p:nvPr/>
        </p:nvSpPr>
        <p:spPr>
          <a:xfrm>
            <a:off x="7035204" y="40212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>
                <a:solidFill>
                  <a:srgbClr val="197AFF"/>
                </a:solidFill>
              </a:rPr>
              <a:t>表结构</a:t>
            </a:r>
            <a:r>
              <a:rPr kumimoji="1" lang="zh-CN" altLang="en-US" b="1">
                <a:ln w="0"/>
                <a:solidFill>
                  <a:srgbClr val="197A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插入</a:t>
            </a:r>
            <a:endParaRPr kumimoji="1" lang="zh-CN" altLang="en-US" b="1">
              <a:solidFill>
                <a:srgbClr val="197AFF"/>
              </a:solidFill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6C1415B6-4E75-5D49-BB12-4FE64B92337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143"/>
          <a:stretch/>
        </p:blipFill>
        <p:spPr>
          <a:xfrm>
            <a:off x="5456205" y="4610558"/>
            <a:ext cx="3551871" cy="111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25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EA76D16B-0FB5-094C-A080-6FC88CA8E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02" y="969264"/>
            <a:ext cx="5990004" cy="608788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0772569-666A-E048-98BF-6BF7DCD12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868" y="969264"/>
            <a:ext cx="5434212" cy="6245289"/>
          </a:xfrm>
          <a:prstGeom prst="rect">
            <a:avLst/>
          </a:prstGeom>
        </p:spPr>
      </p:pic>
      <p:sp>
        <p:nvSpPr>
          <p:cNvPr id="4" name="圆角矩形 3">
            <a:extLst>
              <a:ext uri="{FF2B5EF4-FFF2-40B4-BE49-F238E27FC236}">
                <a16:creationId xmlns:a16="http://schemas.microsoft.com/office/drawing/2014/main" id="{0496FBC4-A325-2A49-B7CE-A2AB0BACBEA1}"/>
              </a:ext>
            </a:extLst>
          </p:cNvPr>
          <p:cNvSpPr/>
          <p:nvPr/>
        </p:nvSpPr>
        <p:spPr>
          <a:xfrm>
            <a:off x="-1192818" y="0"/>
            <a:ext cx="14506482" cy="96926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b="1">
                <a:solidFill>
                  <a:schemeClr val="tx1"/>
                </a:solidFill>
              </a:rPr>
              <a:t>约定接口</a:t>
            </a:r>
          </a:p>
        </p:txBody>
      </p:sp>
    </p:spTree>
    <p:extLst>
      <p:ext uri="{BB962C8B-B14F-4D97-AF65-F5344CB8AC3E}">
        <p14:creationId xmlns:p14="http://schemas.microsoft.com/office/powerpoint/2010/main" val="2552363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0496FBC4-A325-2A49-B7CE-A2AB0BACBEA1}"/>
              </a:ext>
            </a:extLst>
          </p:cNvPr>
          <p:cNvSpPr/>
          <p:nvPr/>
        </p:nvSpPr>
        <p:spPr>
          <a:xfrm>
            <a:off x="-1192818" y="0"/>
            <a:ext cx="14506482" cy="96926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b="1">
                <a:solidFill>
                  <a:schemeClr val="tx1"/>
                </a:solidFill>
              </a:rPr>
              <a:t>约定接口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B9B0151-B373-A04E-BFA2-CDB4B2ABCEE9}"/>
              </a:ext>
            </a:extLst>
          </p:cNvPr>
          <p:cNvSpPr txBox="1"/>
          <p:nvPr/>
        </p:nvSpPr>
        <p:spPr>
          <a:xfrm>
            <a:off x="3280397" y="1852108"/>
            <a:ext cx="66479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>
                <a:solidFill>
                  <a:srgbClr val="16A53F"/>
                </a:solidFill>
              </a:rPr>
              <a:t>前端关注交互逻辑，渲染逻辑，</a:t>
            </a:r>
            <a:endParaRPr lang="en-US" altLang="zh-CN" sz="3600" b="1">
              <a:solidFill>
                <a:srgbClr val="16A53F"/>
              </a:solidFill>
            </a:endParaRPr>
          </a:p>
          <a:p>
            <a:r>
              <a:rPr lang="zh-CN" altLang="en-US" sz="3600" b="1">
                <a:solidFill>
                  <a:srgbClr val="16A53F"/>
                </a:solidFill>
              </a:rPr>
              <a:t>尽量把业务逻辑放在后端来处理</a:t>
            </a:r>
            <a:endParaRPr kumimoji="1" lang="zh-CN" altLang="en-US" sz="3600" b="1">
              <a:solidFill>
                <a:srgbClr val="16A53F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B138A0D-9F81-4D4A-878B-133812B98443}"/>
              </a:ext>
            </a:extLst>
          </p:cNvPr>
          <p:cNvSpPr txBox="1"/>
          <p:nvPr/>
        </p:nvSpPr>
        <p:spPr>
          <a:xfrm>
            <a:off x="3280397" y="3278586"/>
            <a:ext cx="5203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>
                <a:solidFill>
                  <a:srgbClr val="16A53F"/>
                </a:solidFill>
              </a:rPr>
              <a:t>尽量避免多级</a:t>
            </a:r>
            <a:r>
              <a:rPr lang="en" altLang="zh-CN" sz="3600" b="1">
                <a:solidFill>
                  <a:srgbClr val="16A53F"/>
                </a:solidFill>
              </a:rPr>
              <a:t>json</a:t>
            </a:r>
            <a:r>
              <a:rPr lang="zh-CN" altLang="en-US" sz="3600" b="1">
                <a:solidFill>
                  <a:srgbClr val="16A53F"/>
                </a:solidFill>
              </a:rPr>
              <a:t>的出现</a:t>
            </a:r>
            <a:endParaRPr kumimoji="1" lang="zh-CN" altLang="en-US" sz="3600" b="1">
              <a:solidFill>
                <a:srgbClr val="16A53F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354CC95-0629-3C40-9B7D-4CAFB7011BDB}"/>
              </a:ext>
            </a:extLst>
          </p:cNvPr>
          <p:cNvSpPr/>
          <p:nvPr/>
        </p:nvSpPr>
        <p:spPr>
          <a:xfrm>
            <a:off x="3074778" y="2061987"/>
            <a:ext cx="205619" cy="205619"/>
          </a:xfrm>
          <a:prstGeom prst="ellipse">
            <a:avLst/>
          </a:prstGeom>
          <a:solidFill>
            <a:srgbClr val="16A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b="1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3E4E435-FB70-CB43-9A73-107F44CDC1B2}"/>
              </a:ext>
            </a:extLst>
          </p:cNvPr>
          <p:cNvSpPr/>
          <p:nvPr/>
        </p:nvSpPr>
        <p:spPr>
          <a:xfrm>
            <a:off x="3074488" y="3469343"/>
            <a:ext cx="205619" cy="205619"/>
          </a:xfrm>
          <a:prstGeom prst="ellipse">
            <a:avLst/>
          </a:prstGeom>
          <a:solidFill>
            <a:srgbClr val="16A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b="1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0312C3F-AF01-A74B-8D84-8B86DC5FF5B0}"/>
              </a:ext>
            </a:extLst>
          </p:cNvPr>
          <p:cNvSpPr/>
          <p:nvPr/>
        </p:nvSpPr>
        <p:spPr>
          <a:xfrm>
            <a:off x="3074198" y="4520650"/>
            <a:ext cx="205619" cy="2056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b="1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01D1EC3-1FE4-0346-9A73-B35FE79C27AF}"/>
              </a:ext>
            </a:extLst>
          </p:cNvPr>
          <p:cNvSpPr txBox="1"/>
          <p:nvPr/>
        </p:nvSpPr>
        <p:spPr>
          <a:xfrm>
            <a:off x="3279817" y="4300293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>
                <a:solidFill>
                  <a:schemeClr val="bg1">
                    <a:lumMod val="50000"/>
                  </a:schemeClr>
                </a:solidFill>
              </a:rPr>
              <a:t>接口文档更新不及时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6931ED8-C02E-4A43-8558-EA9B461803B7}"/>
              </a:ext>
            </a:extLst>
          </p:cNvPr>
          <p:cNvSpPr/>
          <p:nvPr/>
        </p:nvSpPr>
        <p:spPr>
          <a:xfrm>
            <a:off x="3074198" y="5487519"/>
            <a:ext cx="205619" cy="2056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b="1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E10E895-8750-1148-B1B1-7B627DBC656E}"/>
              </a:ext>
            </a:extLst>
          </p:cNvPr>
          <p:cNvSpPr txBox="1"/>
          <p:nvPr/>
        </p:nvSpPr>
        <p:spPr>
          <a:xfrm>
            <a:off x="3279817" y="5267162"/>
            <a:ext cx="5944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>
                <a:solidFill>
                  <a:schemeClr val="bg1">
                    <a:lumMod val="50000"/>
                  </a:schemeClr>
                </a:solidFill>
              </a:rPr>
              <a:t>mock</a:t>
            </a:r>
            <a:r>
              <a:rPr kumimoji="1" lang="zh-CN" altLang="en-US" sz="3600" b="1">
                <a:solidFill>
                  <a:schemeClr val="bg1">
                    <a:lumMod val="50000"/>
                  </a:schemeClr>
                </a:solidFill>
              </a:rPr>
              <a:t>数据缺失，基本靠口述</a:t>
            </a:r>
          </a:p>
        </p:txBody>
      </p:sp>
    </p:spTree>
    <p:extLst>
      <p:ext uri="{BB962C8B-B14F-4D97-AF65-F5344CB8AC3E}">
        <p14:creationId xmlns:p14="http://schemas.microsoft.com/office/powerpoint/2010/main" val="2075482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3240</TotalTime>
  <Words>3892</Words>
  <Application>Microsoft Macintosh PowerPoint</Application>
  <PresentationFormat>宽屏</PresentationFormat>
  <Paragraphs>661</Paragraphs>
  <Slides>53</Slides>
  <Notes>53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0" baseType="lpstr">
      <vt:lpstr>等线</vt:lpstr>
      <vt:lpstr>等线 Light</vt:lpstr>
      <vt:lpstr>Heiti SC Medium</vt:lpstr>
      <vt:lpstr>Hiragino Sans GB W3</vt:lpstr>
      <vt:lpstr>Open Sans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951</cp:revision>
  <dcterms:created xsi:type="dcterms:W3CDTF">2018-09-11T11:26:24Z</dcterms:created>
  <dcterms:modified xsi:type="dcterms:W3CDTF">2019-03-24T08:01:49Z</dcterms:modified>
</cp:coreProperties>
</file>